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356" r:id="rId3"/>
    <p:sldId id="348" r:id="rId4"/>
    <p:sldId id="354" r:id="rId5"/>
    <p:sldId id="259" r:id="rId6"/>
    <p:sldId id="258" r:id="rId7"/>
    <p:sldId id="366" r:id="rId8"/>
    <p:sldId id="349" r:id="rId9"/>
    <p:sldId id="357" r:id="rId10"/>
    <p:sldId id="358" r:id="rId11"/>
    <p:sldId id="367" r:id="rId12"/>
    <p:sldId id="360" r:id="rId13"/>
    <p:sldId id="369" r:id="rId14"/>
    <p:sldId id="370" r:id="rId15"/>
    <p:sldId id="363" r:id="rId16"/>
    <p:sldId id="371" r:id="rId17"/>
    <p:sldId id="364" r:id="rId18"/>
    <p:sldId id="36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62E022-2888-4641-9F23-12D08126AB8D}" v="402" dt="2018-12-06T10:15:40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B71E1-4DBA-4E06-B4E7-E11420A8B5B6}" type="doc">
      <dgm:prSet loTypeId="urn:diagrams.loki3.com/VaryingWidthList" loCatId="list" qsTypeId="urn:microsoft.com/office/officeart/2005/8/quickstyle/3d4" qsCatId="3D" csTypeId="urn:microsoft.com/office/officeart/2005/8/colors/accent5_4" csCatId="accent5" phldr="1"/>
      <dgm:spPr/>
    </dgm:pt>
    <dgm:pt modelId="{9FDC43FE-53C3-45A6-983D-0C504C6CC1FE}">
      <dgm:prSet phldrT="[Text]" custT="1"/>
      <dgm:spPr/>
      <dgm:t>
        <a:bodyPr/>
        <a:lstStyle/>
        <a:p>
          <a:r>
            <a:rPr lang="en-IE" sz="2400" dirty="0">
              <a:solidFill>
                <a:schemeClr val="tx1"/>
              </a:solidFill>
            </a:rPr>
            <a:t>Devolving</a:t>
          </a:r>
        </a:p>
      </dgm:t>
    </dgm:pt>
    <dgm:pt modelId="{3EDE7784-E177-47BA-BDFA-14CC163C7E99}" type="parTrans" cxnId="{1AC0E08C-9788-4F6C-A03D-35A8AA148652}">
      <dgm:prSet/>
      <dgm:spPr/>
      <dgm:t>
        <a:bodyPr/>
        <a:lstStyle/>
        <a:p>
          <a:endParaRPr lang="en-IE" sz="2400">
            <a:solidFill>
              <a:schemeClr val="tx1"/>
            </a:solidFill>
          </a:endParaRPr>
        </a:p>
      </dgm:t>
    </dgm:pt>
    <dgm:pt modelId="{97BFA1B3-9EF4-4864-9B89-44AAC5E51237}" type="sibTrans" cxnId="{1AC0E08C-9788-4F6C-A03D-35A8AA148652}">
      <dgm:prSet/>
      <dgm:spPr/>
      <dgm:t>
        <a:bodyPr/>
        <a:lstStyle/>
        <a:p>
          <a:endParaRPr lang="en-IE" sz="2400">
            <a:solidFill>
              <a:schemeClr val="tx1"/>
            </a:solidFill>
          </a:endParaRPr>
        </a:p>
      </dgm:t>
    </dgm:pt>
    <dgm:pt modelId="{80AD98E0-010D-4886-99C1-3178F0FCCC78}">
      <dgm:prSet phldrT="[Text]" custT="1"/>
      <dgm:spPr/>
      <dgm:t>
        <a:bodyPr/>
        <a:lstStyle/>
        <a:p>
          <a:r>
            <a:rPr lang="en-IE" sz="2400" dirty="0">
              <a:solidFill>
                <a:schemeClr val="tx1"/>
              </a:solidFill>
            </a:rPr>
            <a:t>Collaborating</a:t>
          </a:r>
        </a:p>
      </dgm:t>
    </dgm:pt>
    <dgm:pt modelId="{BAE658EA-E4E3-490A-8EC2-234B5F90126D}" type="parTrans" cxnId="{EC70CFA3-8875-446B-9F71-16B90E7A88DF}">
      <dgm:prSet/>
      <dgm:spPr/>
      <dgm:t>
        <a:bodyPr/>
        <a:lstStyle/>
        <a:p>
          <a:endParaRPr lang="en-IE" sz="2400">
            <a:solidFill>
              <a:schemeClr val="tx1"/>
            </a:solidFill>
          </a:endParaRPr>
        </a:p>
      </dgm:t>
    </dgm:pt>
    <dgm:pt modelId="{8A194282-B637-4ED9-A93D-B677B456D3BF}" type="sibTrans" cxnId="{EC70CFA3-8875-446B-9F71-16B90E7A88DF}">
      <dgm:prSet/>
      <dgm:spPr/>
      <dgm:t>
        <a:bodyPr/>
        <a:lstStyle/>
        <a:p>
          <a:endParaRPr lang="en-IE" sz="2400">
            <a:solidFill>
              <a:schemeClr val="tx1"/>
            </a:solidFill>
          </a:endParaRPr>
        </a:p>
      </dgm:t>
    </dgm:pt>
    <dgm:pt modelId="{AB666E29-097A-48C9-8FC7-84F5AFFBA7E6}">
      <dgm:prSet phldrT="[Text]" custT="1"/>
      <dgm:spPr/>
      <dgm:t>
        <a:bodyPr/>
        <a:lstStyle/>
        <a:p>
          <a:r>
            <a:rPr lang="en-IE" sz="2400" dirty="0">
              <a:solidFill>
                <a:schemeClr val="tx1"/>
              </a:solidFill>
            </a:rPr>
            <a:t>Involving</a:t>
          </a:r>
        </a:p>
      </dgm:t>
    </dgm:pt>
    <dgm:pt modelId="{2CE290B7-BC8D-4FA9-A29F-55B471DF2453}" type="parTrans" cxnId="{A2D4DEA8-1095-47EB-BB7B-A08DA756A1E7}">
      <dgm:prSet/>
      <dgm:spPr/>
      <dgm:t>
        <a:bodyPr/>
        <a:lstStyle/>
        <a:p>
          <a:endParaRPr lang="en-IE" sz="2400">
            <a:solidFill>
              <a:schemeClr val="tx1"/>
            </a:solidFill>
          </a:endParaRPr>
        </a:p>
      </dgm:t>
    </dgm:pt>
    <dgm:pt modelId="{A0051667-3FE6-4C91-9065-96824FB2EFFC}" type="sibTrans" cxnId="{A2D4DEA8-1095-47EB-BB7B-A08DA756A1E7}">
      <dgm:prSet/>
      <dgm:spPr/>
      <dgm:t>
        <a:bodyPr/>
        <a:lstStyle/>
        <a:p>
          <a:endParaRPr lang="en-IE" sz="2400">
            <a:solidFill>
              <a:schemeClr val="tx1"/>
            </a:solidFill>
          </a:endParaRPr>
        </a:p>
      </dgm:t>
    </dgm:pt>
    <dgm:pt modelId="{D5A00F1E-1C6C-46DC-8BB3-726D87B77FC6}">
      <dgm:prSet custT="1"/>
      <dgm:spPr/>
      <dgm:t>
        <a:bodyPr/>
        <a:lstStyle/>
        <a:p>
          <a:r>
            <a:rPr lang="en-IE" sz="2400" dirty="0">
              <a:solidFill>
                <a:schemeClr val="tx1"/>
              </a:solidFill>
            </a:rPr>
            <a:t>Consulting</a:t>
          </a:r>
        </a:p>
      </dgm:t>
    </dgm:pt>
    <dgm:pt modelId="{B73635C7-1A70-4AAC-8569-1755E9BCC0E6}" type="parTrans" cxnId="{C819CDEF-0929-45BB-8E47-0038CEF0DA7A}">
      <dgm:prSet/>
      <dgm:spPr/>
      <dgm:t>
        <a:bodyPr/>
        <a:lstStyle/>
        <a:p>
          <a:endParaRPr lang="en-IE" sz="2400">
            <a:solidFill>
              <a:schemeClr val="tx1"/>
            </a:solidFill>
          </a:endParaRPr>
        </a:p>
      </dgm:t>
    </dgm:pt>
    <dgm:pt modelId="{B0A50B48-FF29-4BDE-AB02-89B4C7AD3B05}" type="sibTrans" cxnId="{C819CDEF-0929-45BB-8E47-0038CEF0DA7A}">
      <dgm:prSet/>
      <dgm:spPr/>
      <dgm:t>
        <a:bodyPr/>
        <a:lstStyle/>
        <a:p>
          <a:endParaRPr lang="en-IE" sz="2400">
            <a:solidFill>
              <a:schemeClr val="tx1"/>
            </a:solidFill>
          </a:endParaRPr>
        </a:p>
      </dgm:t>
    </dgm:pt>
    <dgm:pt modelId="{1E0D49E8-72FC-4FA4-B9AC-F4C22798743A}">
      <dgm:prSet custT="1"/>
      <dgm:spPr/>
      <dgm:t>
        <a:bodyPr/>
        <a:lstStyle/>
        <a:p>
          <a:r>
            <a:rPr lang="en-IE" sz="2400" dirty="0">
              <a:solidFill>
                <a:schemeClr val="tx1"/>
              </a:solidFill>
            </a:rPr>
            <a:t>Informing</a:t>
          </a:r>
        </a:p>
      </dgm:t>
    </dgm:pt>
    <dgm:pt modelId="{C3FDF07C-BDF4-4279-8332-EBB9ECFA1C21}" type="parTrans" cxnId="{FA33BD48-E12B-481E-B729-C96EAB377537}">
      <dgm:prSet/>
      <dgm:spPr/>
      <dgm:t>
        <a:bodyPr/>
        <a:lstStyle/>
        <a:p>
          <a:endParaRPr lang="en-IE" sz="2400">
            <a:solidFill>
              <a:schemeClr val="tx1"/>
            </a:solidFill>
          </a:endParaRPr>
        </a:p>
      </dgm:t>
    </dgm:pt>
    <dgm:pt modelId="{C217CD6B-F86A-4568-B26F-53312731D53D}" type="sibTrans" cxnId="{FA33BD48-E12B-481E-B729-C96EAB377537}">
      <dgm:prSet/>
      <dgm:spPr/>
      <dgm:t>
        <a:bodyPr/>
        <a:lstStyle/>
        <a:p>
          <a:endParaRPr lang="en-IE" sz="2400">
            <a:solidFill>
              <a:schemeClr val="tx1"/>
            </a:solidFill>
          </a:endParaRPr>
        </a:p>
      </dgm:t>
    </dgm:pt>
    <dgm:pt modelId="{35535B8F-EB97-46A6-AEB6-0AF9BE2E0C71}" type="pres">
      <dgm:prSet presAssocID="{31EB71E1-4DBA-4E06-B4E7-E11420A8B5B6}" presName="Name0" presStyleCnt="0">
        <dgm:presLayoutVars>
          <dgm:resizeHandles/>
        </dgm:presLayoutVars>
      </dgm:prSet>
      <dgm:spPr/>
    </dgm:pt>
    <dgm:pt modelId="{F163658B-CFAA-4375-8155-65BBDDE6EB31}" type="pres">
      <dgm:prSet presAssocID="{9FDC43FE-53C3-45A6-983D-0C504C6CC1FE}" presName="text" presStyleLbl="node1" presStyleIdx="0" presStyleCnt="5" custScaleX="234482" custScaleY="115702" custLinFactNeighborY="-387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1890AE-858A-428F-ADEF-663C839872D4}" type="pres">
      <dgm:prSet presAssocID="{97BFA1B3-9EF4-4864-9B89-44AAC5E51237}" presName="space" presStyleCnt="0"/>
      <dgm:spPr/>
    </dgm:pt>
    <dgm:pt modelId="{554A2546-13B7-4158-8CF2-7B81AAADAB41}" type="pres">
      <dgm:prSet presAssocID="{80AD98E0-010D-4886-99C1-3178F0FCCC78}" presName="text" presStyleLbl="node1" presStyleIdx="1" presStyleCnt="5" custScaleX="37179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C3A330-8414-4106-9E32-9BC6DCD84A4A}" type="pres">
      <dgm:prSet presAssocID="{8A194282-B637-4ED9-A93D-B677B456D3BF}" presName="space" presStyleCnt="0"/>
      <dgm:spPr/>
    </dgm:pt>
    <dgm:pt modelId="{842D0428-5117-4FAD-A4A5-A8FBCCEAE703}" type="pres">
      <dgm:prSet presAssocID="{AB666E29-097A-48C9-8FC7-84F5AFFBA7E6}" presName="text" presStyleLbl="node1" presStyleIdx="2" presStyleCnt="5" custScaleX="3754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7E729A-68B5-44AD-A0EE-6774348C129F}" type="pres">
      <dgm:prSet presAssocID="{A0051667-3FE6-4C91-9065-96824FB2EFFC}" presName="space" presStyleCnt="0"/>
      <dgm:spPr/>
    </dgm:pt>
    <dgm:pt modelId="{8C447F3C-FDCB-4A48-BB74-BA26F3AA5234}" type="pres">
      <dgm:prSet presAssocID="{D5A00F1E-1C6C-46DC-8BB3-726D87B77FC6}" presName="text" presStyleLbl="node1" presStyleIdx="3" presStyleCnt="5" custScaleX="3754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9922E4-C53D-4BCA-BB27-6F33694DB9D7}" type="pres">
      <dgm:prSet presAssocID="{B0A50B48-FF29-4BDE-AB02-89B4C7AD3B05}" presName="space" presStyleCnt="0"/>
      <dgm:spPr/>
    </dgm:pt>
    <dgm:pt modelId="{F5D43D61-2897-475A-8436-33F899D2D85D}" type="pres">
      <dgm:prSet presAssocID="{1E0D49E8-72FC-4FA4-B9AC-F4C22798743A}" presName="text" presStyleLbl="node1" presStyleIdx="4" presStyleCnt="5" custScaleX="588986" custLinFactNeighborY="387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1355DB6-444C-47AE-AA5A-9A6D40020FE5}" type="presOf" srcId="{1E0D49E8-72FC-4FA4-B9AC-F4C22798743A}" destId="{F5D43D61-2897-475A-8436-33F899D2D85D}" srcOrd="0" destOrd="0" presId="urn:diagrams.loki3.com/VaryingWidthList"/>
    <dgm:cxn modelId="{A2D4DEA8-1095-47EB-BB7B-A08DA756A1E7}" srcId="{31EB71E1-4DBA-4E06-B4E7-E11420A8B5B6}" destId="{AB666E29-097A-48C9-8FC7-84F5AFFBA7E6}" srcOrd="2" destOrd="0" parTransId="{2CE290B7-BC8D-4FA9-A29F-55B471DF2453}" sibTransId="{A0051667-3FE6-4C91-9065-96824FB2EFFC}"/>
    <dgm:cxn modelId="{EC70CFA3-8875-446B-9F71-16B90E7A88DF}" srcId="{31EB71E1-4DBA-4E06-B4E7-E11420A8B5B6}" destId="{80AD98E0-010D-4886-99C1-3178F0FCCC78}" srcOrd="1" destOrd="0" parTransId="{BAE658EA-E4E3-490A-8EC2-234B5F90126D}" sibTransId="{8A194282-B637-4ED9-A93D-B677B456D3BF}"/>
    <dgm:cxn modelId="{FA33BD48-E12B-481E-B729-C96EAB377537}" srcId="{31EB71E1-4DBA-4E06-B4E7-E11420A8B5B6}" destId="{1E0D49E8-72FC-4FA4-B9AC-F4C22798743A}" srcOrd="4" destOrd="0" parTransId="{C3FDF07C-BDF4-4279-8332-EBB9ECFA1C21}" sibTransId="{C217CD6B-F86A-4568-B26F-53312731D53D}"/>
    <dgm:cxn modelId="{F829564F-DBCA-4D54-8FE0-1EB34AB6182F}" type="presOf" srcId="{31EB71E1-4DBA-4E06-B4E7-E11420A8B5B6}" destId="{35535B8F-EB97-46A6-AEB6-0AF9BE2E0C71}" srcOrd="0" destOrd="0" presId="urn:diagrams.loki3.com/VaryingWidthList"/>
    <dgm:cxn modelId="{CD4C1144-B389-4FDA-95C6-30119A34D4B7}" type="presOf" srcId="{9FDC43FE-53C3-45A6-983D-0C504C6CC1FE}" destId="{F163658B-CFAA-4375-8155-65BBDDE6EB31}" srcOrd="0" destOrd="0" presId="urn:diagrams.loki3.com/VaryingWidthList"/>
    <dgm:cxn modelId="{C819CDEF-0929-45BB-8E47-0038CEF0DA7A}" srcId="{31EB71E1-4DBA-4E06-B4E7-E11420A8B5B6}" destId="{D5A00F1E-1C6C-46DC-8BB3-726D87B77FC6}" srcOrd="3" destOrd="0" parTransId="{B73635C7-1A70-4AAC-8569-1755E9BCC0E6}" sibTransId="{B0A50B48-FF29-4BDE-AB02-89B4C7AD3B05}"/>
    <dgm:cxn modelId="{76EA1DD9-4C34-4D1F-A514-50F5135C4A82}" type="presOf" srcId="{D5A00F1E-1C6C-46DC-8BB3-726D87B77FC6}" destId="{8C447F3C-FDCB-4A48-BB74-BA26F3AA5234}" srcOrd="0" destOrd="0" presId="urn:diagrams.loki3.com/VaryingWidthList"/>
    <dgm:cxn modelId="{D8E7D09B-450F-4F61-AA01-414346656B81}" type="presOf" srcId="{AB666E29-097A-48C9-8FC7-84F5AFFBA7E6}" destId="{842D0428-5117-4FAD-A4A5-A8FBCCEAE703}" srcOrd="0" destOrd="0" presId="urn:diagrams.loki3.com/VaryingWidthList"/>
    <dgm:cxn modelId="{8E817D01-A49C-449E-B0E7-60952BDF3ED3}" type="presOf" srcId="{80AD98E0-010D-4886-99C1-3178F0FCCC78}" destId="{554A2546-13B7-4158-8CF2-7B81AAADAB41}" srcOrd="0" destOrd="0" presId="urn:diagrams.loki3.com/VaryingWidthList"/>
    <dgm:cxn modelId="{1AC0E08C-9788-4F6C-A03D-35A8AA148652}" srcId="{31EB71E1-4DBA-4E06-B4E7-E11420A8B5B6}" destId="{9FDC43FE-53C3-45A6-983D-0C504C6CC1FE}" srcOrd="0" destOrd="0" parTransId="{3EDE7784-E177-47BA-BDFA-14CC163C7E99}" sibTransId="{97BFA1B3-9EF4-4864-9B89-44AAC5E51237}"/>
    <dgm:cxn modelId="{6F6F6615-5B3D-414C-A08B-963016E21A72}" type="presParOf" srcId="{35535B8F-EB97-46A6-AEB6-0AF9BE2E0C71}" destId="{F163658B-CFAA-4375-8155-65BBDDE6EB31}" srcOrd="0" destOrd="0" presId="urn:diagrams.loki3.com/VaryingWidthList"/>
    <dgm:cxn modelId="{5BCC0F68-78E7-4AB0-860A-FA413C63E144}" type="presParOf" srcId="{35535B8F-EB97-46A6-AEB6-0AF9BE2E0C71}" destId="{911890AE-858A-428F-ADEF-663C839872D4}" srcOrd="1" destOrd="0" presId="urn:diagrams.loki3.com/VaryingWidthList"/>
    <dgm:cxn modelId="{06A28BD2-C013-4070-8FC2-8DEA72B9CD26}" type="presParOf" srcId="{35535B8F-EB97-46A6-AEB6-0AF9BE2E0C71}" destId="{554A2546-13B7-4158-8CF2-7B81AAADAB41}" srcOrd="2" destOrd="0" presId="urn:diagrams.loki3.com/VaryingWidthList"/>
    <dgm:cxn modelId="{FED68260-8565-44B9-943D-47A7DDE77643}" type="presParOf" srcId="{35535B8F-EB97-46A6-AEB6-0AF9BE2E0C71}" destId="{7AC3A330-8414-4106-9E32-9BC6DCD84A4A}" srcOrd="3" destOrd="0" presId="urn:diagrams.loki3.com/VaryingWidthList"/>
    <dgm:cxn modelId="{42BF8E06-F317-4924-A518-7D18A8279ABD}" type="presParOf" srcId="{35535B8F-EB97-46A6-AEB6-0AF9BE2E0C71}" destId="{842D0428-5117-4FAD-A4A5-A8FBCCEAE703}" srcOrd="4" destOrd="0" presId="urn:diagrams.loki3.com/VaryingWidthList"/>
    <dgm:cxn modelId="{24022C97-212A-477B-BCC2-4D7ED8B49447}" type="presParOf" srcId="{35535B8F-EB97-46A6-AEB6-0AF9BE2E0C71}" destId="{3B7E729A-68B5-44AD-A0EE-6774348C129F}" srcOrd="5" destOrd="0" presId="urn:diagrams.loki3.com/VaryingWidthList"/>
    <dgm:cxn modelId="{BE791C7D-3973-44CE-B289-EC8380E16741}" type="presParOf" srcId="{35535B8F-EB97-46A6-AEB6-0AF9BE2E0C71}" destId="{8C447F3C-FDCB-4A48-BB74-BA26F3AA5234}" srcOrd="6" destOrd="0" presId="urn:diagrams.loki3.com/VaryingWidthList"/>
    <dgm:cxn modelId="{048D96DB-2C3E-435C-A664-9AB418A807B2}" type="presParOf" srcId="{35535B8F-EB97-46A6-AEB6-0AF9BE2E0C71}" destId="{629922E4-C53D-4BCA-BB27-6F33694DB9D7}" srcOrd="7" destOrd="0" presId="urn:diagrams.loki3.com/VaryingWidthList"/>
    <dgm:cxn modelId="{1EC6A0DF-D1E0-4793-A2E7-50650DDBD136}" type="presParOf" srcId="{35535B8F-EB97-46A6-AEB6-0AF9BE2E0C71}" destId="{F5D43D61-2897-475A-8436-33F899D2D85D}" srcOrd="8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73EC7-F939-4896-9D09-16971627CFA1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43AED-EBBD-4B67-8CDE-9529ABD9EBC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2755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>
            <a:extLst>
              <a:ext uri="{FF2B5EF4-FFF2-40B4-BE49-F238E27FC236}">
                <a16:creationId xmlns:a16="http://schemas.microsoft.com/office/drawing/2014/main" xmlns="" id="{3F66073E-F854-4549-9AAE-69972F251E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>
            <a:extLst>
              <a:ext uri="{FF2B5EF4-FFF2-40B4-BE49-F238E27FC236}">
                <a16:creationId xmlns:a16="http://schemas.microsoft.com/office/drawing/2014/main" xmlns="" id="{E4BFD84B-9FDA-4161-8C98-F8BD479330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7220" name="Slide Number Placeholder 3">
            <a:extLst>
              <a:ext uri="{FF2B5EF4-FFF2-40B4-BE49-F238E27FC236}">
                <a16:creationId xmlns:a16="http://schemas.microsoft.com/office/drawing/2014/main" xmlns="" id="{501615E0-9E0A-4082-9024-068B0E03C0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742950" indent="-28575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marL="1143000" indent="-22860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marL="1600200" indent="-22860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marL="2057400" indent="-22860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pPr eaLnBrk="1" hangingPunct="1"/>
            <a:fld id="{3AD6769F-EC60-4996-AF5A-3FFA72E66255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48545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https://healthinnovationnetwork.com/system/ckeditor_assets/attachments/41/what_is_person-centred_care_and_why_is_it_important.pdf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D43AED-EBBD-4B67-8CDE-9529ABD9EBC6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5380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https://www.hse.ie/eng/staff/resources/changeguide/resources/person-centred-principles-and-person-centred-practice-framework.pdf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D43AED-EBBD-4B67-8CDE-9529ABD9EBC6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807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https://www.hse.ie/eng/staff/resources/changeguide/resources/person-centred-principles-and-person-centred-practice-framework.pdf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D43AED-EBBD-4B67-8CDE-9529ABD9EBC6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9597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https://www.patientexperience.ie/app/uploads/2018/02/NPES-National-Report-2017-WEB.pdf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D43AED-EBBD-4B67-8CDE-9529ABD9EBC6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1541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https://www.patientexperience.ie/app/uploads/2018/02/NPES-National-Report-2017-WEB.pdf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D43AED-EBBD-4B67-8CDE-9529ABD9EBC6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486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https://www.lwb.org.au/assets/Uploads/person-centred.pdf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D43AED-EBBD-4B67-8CDE-9529ABD9EBC6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3450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622B48-265B-4D90-ACCB-7CD9090CC1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6F078FE-6619-41E3-927E-CBAB19E47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B81596-953B-44EB-8D29-63AAB9F9B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0EF5B0-3004-48FA-9354-02E142B2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CB70A5-2C75-4F9F-8546-96A284632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99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FA5ED2-CD54-4E56-BE05-E3F4A36EF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3A06A9E-35F2-412C-9001-B3AB0B40B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AD2E3C-6D88-4B45-99E4-65B078709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DD9794-FE69-4EA3-9B46-59E9B36E6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167C83-C165-4271-A81E-772C09E30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14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52FAEC7-D566-44C5-A7F5-BAF30CD8A1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C1AA2E9-9674-415F-909D-17062671F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666AB3-A553-461D-97A5-25DBFDF8F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85584E-81F3-4006-B33A-4EC2B555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387326-D12C-4DD5-B57C-4D81DF62E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0332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4B09-A007-AA47-B5A7-CF50C26BE3B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6A7421D-07AD-CB41-A892-E4D9F094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7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35" y="2138022"/>
            <a:ext cx="1110537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4B09-A007-AA47-B5A7-CF50C26BE3B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6A7421D-07AD-CB41-A892-E4D9F094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87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4B09-A007-AA47-B5A7-CF50C26BE3B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6A7421D-07AD-CB41-A892-E4D9F094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61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4B09-A007-AA47-B5A7-CF50C26BE3B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6A7421D-07AD-CB41-A892-E4D9F094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09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4B09-A007-AA47-B5A7-CF50C26BE3B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6A7421D-07AD-CB41-A892-E4D9F094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85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312" y="1900553"/>
            <a:ext cx="1110537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4B09-A007-AA47-B5A7-CF50C26BE3B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6A7421D-07AD-CB41-A892-E4D9F094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91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4B09-A007-AA47-B5A7-CF50C26BE3B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6A7421D-07AD-CB41-A892-E4D9F094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01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67"/>
            </a:lvl2pPr>
            <a:lvl3pPr marL="914377" indent="0">
              <a:buNone/>
              <a:defRPr sz="1200"/>
            </a:lvl3pPr>
            <a:lvl4pPr marL="1371566" indent="0">
              <a:buNone/>
              <a:defRPr sz="1067"/>
            </a:lvl4pPr>
            <a:lvl5pPr marL="1828754" indent="0">
              <a:buNone/>
              <a:defRPr sz="1067"/>
            </a:lvl5pPr>
            <a:lvl6pPr marL="2285943" indent="0">
              <a:buNone/>
              <a:defRPr sz="1067"/>
            </a:lvl6pPr>
            <a:lvl7pPr marL="2743131" indent="0">
              <a:buNone/>
              <a:defRPr sz="1067"/>
            </a:lvl7pPr>
            <a:lvl8pPr marL="3200320" indent="0">
              <a:buNone/>
              <a:defRPr sz="1067"/>
            </a:lvl8pPr>
            <a:lvl9pPr marL="3657509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4B09-A007-AA47-B5A7-CF50C26BE3B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6A7421D-07AD-CB41-A892-E4D9F094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7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5C5A44-827F-4504-8DB1-2214F3CBF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D2FCCC-AC19-42DC-906B-6585D69E4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2356A6-CB4C-4A06-850A-6A6CD547C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B49BA0-7814-4B1F-83CC-CA63E3AD9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E9CB15-9F3D-42DE-BDFF-B4F59BA55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23884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67"/>
            </a:lvl2pPr>
            <a:lvl3pPr marL="914377" indent="0">
              <a:buNone/>
              <a:defRPr sz="1200"/>
            </a:lvl3pPr>
            <a:lvl4pPr marL="1371566" indent="0">
              <a:buNone/>
              <a:defRPr sz="1067"/>
            </a:lvl4pPr>
            <a:lvl5pPr marL="1828754" indent="0">
              <a:buNone/>
              <a:defRPr sz="1067"/>
            </a:lvl5pPr>
            <a:lvl6pPr marL="2285943" indent="0">
              <a:buNone/>
              <a:defRPr sz="1067"/>
            </a:lvl6pPr>
            <a:lvl7pPr marL="2743131" indent="0">
              <a:buNone/>
              <a:defRPr sz="1067"/>
            </a:lvl7pPr>
            <a:lvl8pPr marL="3200320" indent="0">
              <a:buNone/>
              <a:defRPr sz="1067"/>
            </a:lvl8pPr>
            <a:lvl9pPr marL="3657509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4B09-A007-AA47-B5A7-CF50C26BE3B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6A7421D-07AD-CB41-A892-E4D9F094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149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35" y="1925953"/>
            <a:ext cx="1110537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4B09-A007-AA47-B5A7-CF50C26BE3B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6A7421D-07AD-CB41-A892-E4D9F094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77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64B09-A007-AA47-B5A7-CF50C26BE3B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96A7421D-07AD-CB41-A892-E4D9F094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6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820C17-2625-4420-9AFD-C13CA0BD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1CE1D6-0E4A-4E38-80D7-AF8EBE824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E1187D-6629-45E2-8DFD-1B3547624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C22511-5AF1-4172-AB4B-6FF8A88A2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6AF91B-0497-4BA9-86F6-6A4A62BE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268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DB3565-B110-4B9B-A23A-72276361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32B631-4AA7-4CE3-93A7-91697DBDA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23DBE9B-6061-431D-8143-BB722A25F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5F796B-9636-4988-B5EE-8F25BC972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91F2BDB-19DE-4CF6-A01A-61202D3FA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2D79BAB-324C-43E5-B368-B430A021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880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BBDCDF-A9A3-4FE7-A7DB-FFC2FE63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A7EFAA4-0919-4265-9129-74627F8C7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3C326CB-4F90-4AFE-94BB-D7CD49633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4E3B554-AFEF-4518-8C92-3F949C21D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F9DB123-B41F-41F2-8F63-340BA13BD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DAFD9A0-4691-4657-813F-73927103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133FA0B-0DE8-4E6C-BF08-94FBB400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942A964-1130-4E98-8F7A-314DCD58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984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47822F-21D0-4FBB-B4B8-7A2FCEC0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11413C7-4BE2-4A60-9495-DA6A508F2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07EEFFA-023B-4F60-9978-54AE0DC44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77BDFD0-DA0D-418E-AA80-B94C3E375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678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F380644-69E6-421B-BCFC-4EC81A42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C023A48-A959-4C1A-B2A5-C77C7B21B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8594C1B-9C1F-4299-8BE6-FC3520298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072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8C42C3-5752-482B-A87E-072881344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7ED890-B661-4811-87E4-CFE49AC7B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7CFC73A-9396-4837-8ECF-C3551EE09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1CCA33-A54F-4625-AE39-D1FCE040A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2E5797-1392-4B18-8DB3-A56769181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47C7877-D94C-4CB7-A3D0-279859D79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2012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16BD73-DA28-4FD4-B05E-D44F5F1D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E90B31B-96BE-4EF3-B675-DFFC8A9512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B211AFC-280B-4E70-8302-0DB6A9980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4CA21A1-C3EA-4AE4-88AE-37501D912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261615-A013-444F-BC8D-8D5C2AC4A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E984476-3F68-40FC-9172-2528E9EBF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6108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B3CEFF5-683A-4B22-9A29-78DE7F1B5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B711C5-E19C-4F41-8A0A-F2A30AF61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6457E6-CDBC-4BAB-8776-EBD98C123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0C18F-7770-45DD-AC33-95319CB75262}" type="datetimeFigureOut">
              <a:rPr lang="en-IE" smtClean="0"/>
              <a:t>20/09/2019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A201B3-8B50-44F0-A0F3-1AA5A41A7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95E427-4303-4676-A4D0-3ABC5E016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6567-5509-41F2-A6E8-64AEF8394F4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821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1535" y="1430653"/>
            <a:ext cx="11105376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35" y="2956957"/>
            <a:ext cx="11105376" cy="322000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1535" y="6356351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64B09-A007-AA47-B5A7-CF50C26BE3BA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9552423" y="6296690"/>
            <a:ext cx="2274488" cy="561311"/>
          </a:xfrm>
          <a:prstGeom prst="rect">
            <a:avLst/>
          </a:prstGeom>
          <a:solidFill>
            <a:srgbClr val="2E4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64D9734-4187-4817-8CD6-7C2E727966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1535" y="389377"/>
            <a:ext cx="804875" cy="1044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0BA1C35-DEA6-4422-A6D3-301061A028B4}"/>
              </a:ext>
            </a:extLst>
          </p:cNvPr>
          <p:cNvPicPr/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46" t="19000" r="20827" b="33960"/>
          <a:stretch/>
        </p:blipFill>
        <p:spPr bwMode="auto">
          <a:xfrm>
            <a:off x="1686344" y="572204"/>
            <a:ext cx="4519931" cy="679061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9552425" y="6336881"/>
            <a:ext cx="2274487" cy="46166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E" sz="2400" dirty="0">
                <a:solidFill>
                  <a:schemeClr val="bg1"/>
                </a:solidFill>
              </a:rPr>
              <a:t>Co-Lead</a:t>
            </a:r>
          </a:p>
        </p:txBody>
      </p:sp>
    </p:spTree>
    <p:extLst>
      <p:ext uri="{BB962C8B-B14F-4D97-AF65-F5344CB8AC3E}">
        <p14:creationId xmlns:p14="http://schemas.microsoft.com/office/powerpoint/2010/main" val="2720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4.sv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ideo" Target="https://www.youtube.com/embed/cDDWvj_q-o8" TargetMode="Externa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F54C5AE-2DCF-4CC5-825C-9BE25AB19A09}"/>
              </a:ext>
            </a:extLst>
          </p:cNvPr>
          <p:cNvSpPr/>
          <p:nvPr/>
        </p:nvSpPr>
        <p:spPr>
          <a:xfrm>
            <a:off x="863919" y="3961782"/>
            <a:ext cx="6158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Enhancing Person-Centred Care</a:t>
            </a:r>
            <a:endParaRPr lang="en-IE" sz="32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6669F00-E0A9-4174-A0EE-A122EF6222C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77" y="2092101"/>
            <a:ext cx="4552950" cy="1657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D201531-794E-45AC-910E-B3A3E5EAC5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08020" y="2092101"/>
            <a:ext cx="4552950" cy="1657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D3A3903-F0E6-466D-BA54-45D2E068D8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5851"/>
          <a:stretch/>
        </p:blipFill>
        <p:spPr>
          <a:xfrm>
            <a:off x="8808863" y="2092101"/>
            <a:ext cx="337596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419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C7AE40-8098-48EE-B3D7-B6C5C68A7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623" y="1200450"/>
            <a:ext cx="11315481" cy="1325563"/>
          </a:xfrm>
        </p:spPr>
        <p:txBody>
          <a:bodyPr>
            <a:normAutofit/>
          </a:bodyPr>
          <a:lstStyle/>
          <a:p>
            <a:r>
              <a:rPr lang="en-IE" sz="3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Improving the Patient Experience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5D12E27-3CE9-497E-B4D6-ACBB91758F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23" y="4255492"/>
            <a:ext cx="10241402" cy="9425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3159B4D-0E2A-430D-85B4-7967200ED9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24" y="2997297"/>
            <a:ext cx="9026623" cy="78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456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F54C5AE-2DCF-4CC5-825C-9BE25AB19A09}"/>
              </a:ext>
            </a:extLst>
          </p:cNvPr>
          <p:cNvSpPr/>
          <p:nvPr/>
        </p:nvSpPr>
        <p:spPr>
          <a:xfrm>
            <a:off x="366617" y="4128374"/>
            <a:ext cx="73534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Encouraging Person Centred Thinking</a:t>
            </a:r>
            <a:endParaRPr lang="en-IE" sz="3200" b="1" i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6669F00-E0A9-4174-A0EE-A122EF6222C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77" y="2092101"/>
            <a:ext cx="4552950" cy="1657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D201531-794E-45AC-910E-B3A3E5EAC5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08020" y="2092101"/>
            <a:ext cx="4552950" cy="1657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D3A3903-F0E6-466D-BA54-45D2E068D8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5851"/>
          <a:stretch/>
        </p:blipFill>
        <p:spPr>
          <a:xfrm>
            <a:off x="8808863" y="2092101"/>
            <a:ext cx="337596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495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09FE251-44C2-4293-8F08-57BA39F875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96" r="1885" b="2363"/>
          <a:stretch/>
        </p:blipFill>
        <p:spPr>
          <a:xfrm>
            <a:off x="2264899" y="2394435"/>
            <a:ext cx="3530990" cy="28120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E018922-3148-4E5A-B496-848F64C45D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091" y="2490211"/>
            <a:ext cx="3530990" cy="27162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9256C22-D99C-436F-8CB0-C249D09B2D56}"/>
              </a:ext>
            </a:extLst>
          </p:cNvPr>
          <p:cNvSpPr txBox="1"/>
          <p:nvPr/>
        </p:nvSpPr>
        <p:spPr>
          <a:xfrm>
            <a:off x="2532184" y="3094894"/>
            <a:ext cx="2799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/>
              <a:t>What are the top 3 questions I should ask myself to be more person centred?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8CC553F-2066-4AAD-82A0-A32806D5DD4B}"/>
              </a:ext>
            </a:extLst>
          </p:cNvPr>
          <p:cNvSpPr txBox="1"/>
          <p:nvPr/>
        </p:nvSpPr>
        <p:spPr>
          <a:xfrm>
            <a:off x="6569614" y="3080825"/>
            <a:ext cx="2897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/>
              <a:t>What are the top 3 questions I should encourage the patient to ask me to become more person centred?</a:t>
            </a:r>
          </a:p>
        </p:txBody>
      </p:sp>
    </p:spTree>
    <p:extLst>
      <p:ext uri="{BB962C8B-B14F-4D97-AF65-F5344CB8AC3E}">
        <p14:creationId xmlns:p14="http://schemas.microsoft.com/office/powerpoint/2010/main" val="77697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E26D0CF-8D64-410E-AE75-3AFCA53B3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08" y="2070443"/>
            <a:ext cx="9765250" cy="8556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B27D5C4-4BF4-4889-A10B-37AC4FB687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74" y="3305909"/>
            <a:ext cx="11943473" cy="70250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0EF475E-A4D8-4D47-AE88-B0A4EF976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674" y="4622117"/>
            <a:ext cx="11760593" cy="70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86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F54C5AE-2DCF-4CC5-825C-9BE25AB19A09}"/>
              </a:ext>
            </a:extLst>
          </p:cNvPr>
          <p:cNvSpPr/>
          <p:nvPr/>
        </p:nvSpPr>
        <p:spPr>
          <a:xfrm>
            <a:off x="735583" y="4277498"/>
            <a:ext cx="62546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Activity: Emotional Journey Map</a:t>
            </a:r>
            <a:endParaRPr lang="en-IE" sz="3200" b="1" i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6669F00-E0A9-4174-A0EE-A122EF6222C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77" y="2092101"/>
            <a:ext cx="4552950" cy="1657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D201531-794E-45AC-910E-B3A3E5EAC5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08020" y="2092101"/>
            <a:ext cx="4552950" cy="1657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D3A3903-F0E6-466D-BA54-45D2E068D8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5851"/>
          <a:stretch/>
        </p:blipFill>
        <p:spPr>
          <a:xfrm>
            <a:off x="8808863" y="2092101"/>
            <a:ext cx="337596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98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CE93BEE-BB8D-43A9-B747-A6CC79A0CB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25" t="2899"/>
          <a:stretch/>
        </p:blipFill>
        <p:spPr>
          <a:xfrm>
            <a:off x="596143" y="4821701"/>
            <a:ext cx="980682" cy="8238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B371AAB-733F-4E70-AB6C-4837A275F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090" y="5798231"/>
            <a:ext cx="1110618" cy="82383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647C554-4100-4B91-B4F0-C98E3B44CB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362" y="2068330"/>
            <a:ext cx="899189" cy="8238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97CE988-B5D6-4217-9F67-9698C9F711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857" y="3157980"/>
            <a:ext cx="980682" cy="824141"/>
          </a:xfrm>
          <a:prstGeom prst="rect">
            <a:avLst/>
          </a:prstGeom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xmlns="" id="{63DA45BA-0505-467C-8682-9EE499EE1F45}"/>
              </a:ext>
            </a:extLst>
          </p:cNvPr>
          <p:cNvSpPr/>
          <p:nvPr/>
        </p:nvSpPr>
        <p:spPr>
          <a:xfrm>
            <a:off x="112540" y="1083213"/>
            <a:ext cx="357278" cy="5538858"/>
          </a:xfrm>
          <a:prstGeom prst="downArrow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3364235-8960-41C8-A5BA-F7E71011C8B4}"/>
              </a:ext>
            </a:extLst>
          </p:cNvPr>
          <p:cNvSpPr txBox="1"/>
          <p:nvPr/>
        </p:nvSpPr>
        <p:spPr>
          <a:xfrm>
            <a:off x="273996" y="650834"/>
            <a:ext cx="1481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chemeClr val="accent1"/>
                </a:solidFill>
              </a:rPr>
              <a:t>Emotional State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EB812DE-9927-4310-9FFF-EF2F407A25F0}"/>
              </a:ext>
            </a:extLst>
          </p:cNvPr>
          <p:cNvSpPr txBox="1"/>
          <p:nvPr/>
        </p:nvSpPr>
        <p:spPr>
          <a:xfrm>
            <a:off x="-30479" y="1624121"/>
            <a:ext cx="2090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rgbClr val="C00000"/>
                </a:solidFill>
              </a:rPr>
              <a:t>Stressed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D55BB4A-16D5-4BEB-B570-29B72EECC300}"/>
              </a:ext>
            </a:extLst>
          </p:cNvPr>
          <p:cNvSpPr txBox="1"/>
          <p:nvPr/>
        </p:nvSpPr>
        <p:spPr>
          <a:xfrm>
            <a:off x="-1" y="4354423"/>
            <a:ext cx="2090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chemeClr val="accent6">
                    <a:lumMod val="50000"/>
                  </a:schemeClr>
                </a:solidFill>
              </a:rPr>
              <a:t>Relaxed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A80CE9AF-7530-481B-9397-F12C5A92888F}"/>
              </a:ext>
            </a:extLst>
          </p:cNvPr>
          <p:cNvSpPr/>
          <p:nvPr/>
        </p:nvSpPr>
        <p:spPr>
          <a:xfrm>
            <a:off x="291179" y="43020"/>
            <a:ext cx="11778901" cy="428283"/>
          </a:xfrm>
          <a:prstGeom prst="rightArrow">
            <a:avLst/>
          </a:prstGeom>
          <a:gradFill flip="none" rotWithShape="1">
            <a:gsLst>
              <a:gs pos="78000">
                <a:srgbClr val="6E91D1"/>
              </a:gs>
              <a:gs pos="50000">
                <a:srgbClr val="A2B9E2"/>
              </a:gs>
              <a:gs pos="0">
                <a:schemeClr val="accent1">
                  <a:lumMod val="0"/>
                  <a:lumOff val="100000"/>
                </a:schemeClr>
              </a:gs>
              <a:gs pos="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C5AEAEB-1A31-4A9E-A5CB-7E16F0F78425}"/>
              </a:ext>
            </a:extLst>
          </p:cNvPr>
          <p:cNvSpPr txBox="1"/>
          <p:nvPr/>
        </p:nvSpPr>
        <p:spPr>
          <a:xfrm>
            <a:off x="1894733" y="662976"/>
            <a:ext cx="1481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chemeClr val="accent1"/>
                </a:solidFill>
              </a:rPr>
              <a:t>Arrival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AF8D4D5-51A3-4169-805A-F4857678C2FD}"/>
              </a:ext>
            </a:extLst>
          </p:cNvPr>
          <p:cNvSpPr txBox="1"/>
          <p:nvPr/>
        </p:nvSpPr>
        <p:spPr>
          <a:xfrm>
            <a:off x="3397633" y="660632"/>
            <a:ext cx="1481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chemeClr val="accent1"/>
                </a:solidFill>
              </a:rPr>
              <a:t>Registration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545C44F-0082-477C-896F-F2055F75C45B}"/>
              </a:ext>
            </a:extLst>
          </p:cNvPr>
          <p:cNvSpPr txBox="1"/>
          <p:nvPr/>
        </p:nvSpPr>
        <p:spPr>
          <a:xfrm>
            <a:off x="4787989" y="658286"/>
            <a:ext cx="1481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chemeClr val="accent1"/>
                </a:solidFill>
              </a:rPr>
              <a:t>Waiting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A2B761F-5F66-4781-BDC4-9A426E315D20}"/>
              </a:ext>
            </a:extLst>
          </p:cNvPr>
          <p:cNvSpPr txBox="1"/>
          <p:nvPr/>
        </p:nvSpPr>
        <p:spPr>
          <a:xfrm>
            <a:off x="6248686" y="655940"/>
            <a:ext cx="1481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chemeClr val="accent1"/>
                </a:solidFill>
              </a:rPr>
              <a:t>Consultation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DB6C392-99DF-4616-83A0-3025BA0438F3}"/>
              </a:ext>
            </a:extLst>
          </p:cNvPr>
          <p:cNvSpPr txBox="1"/>
          <p:nvPr/>
        </p:nvSpPr>
        <p:spPr>
          <a:xfrm>
            <a:off x="7653111" y="653595"/>
            <a:ext cx="1481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chemeClr val="accent1"/>
                </a:solidFill>
              </a:rPr>
              <a:t>Lab tests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6BB007F-788D-4273-A96A-EDCF5F43C855}"/>
              </a:ext>
            </a:extLst>
          </p:cNvPr>
          <p:cNvSpPr txBox="1"/>
          <p:nvPr/>
        </p:nvSpPr>
        <p:spPr>
          <a:xfrm>
            <a:off x="9043467" y="651251"/>
            <a:ext cx="1481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chemeClr val="accent1"/>
                </a:solidFill>
              </a:rPr>
              <a:t>Pharmacy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A03C792-3ABA-4A48-85AA-D2001BBCCCB5}"/>
              </a:ext>
            </a:extLst>
          </p:cNvPr>
          <p:cNvSpPr txBox="1"/>
          <p:nvPr/>
        </p:nvSpPr>
        <p:spPr>
          <a:xfrm>
            <a:off x="10437944" y="650539"/>
            <a:ext cx="1646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>
                <a:solidFill>
                  <a:schemeClr val="accent1"/>
                </a:solidFill>
              </a:rPr>
              <a:t>Departure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D477C07D-94E2-4EBA-AF90-63D2829F0E9E}"/>
              </a:ext>
            </a:extLst>
          </p:cNvPr>
          <p:cNvCxnSpPr/>
          <p:nvPr/>
        </p:nvCxnSpPr>
        <p:spPr>
          <a:xfrm>
            <a:off x="526090" y="4185032"/>
            <a:ext cx="11431448" cy="0"/>
          </a:xfrm>
          <a:prstGeom prst="line">
            <a:avLst/>
          </a:prstGeom>
          <a:ln w="7302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0BFA838B-333A-43C5-9B03-1303A5963D57}"/>
              </a:ext>
            </a:extLst>
          </p:cNvPr>
          <p:cNvCxnSpPr>
            <a:cxnSpLocks/>
            <a:stCxn id="12" idx="1"/>
          </p:cNvCxnSpPr>
          <p:nvPr/>
        </p:nvCxnSpPr>
        <p:spPr>
          <a:xfrm>
            <a:off x="1894733" y="847642"/>
            <a:ext cx="0" cy="5774428"/>
          </a:xfrm>
          <a:prstGeom prst="line">
            <a:avLst/>
          </a:prstGeom>
          <a:ln w="7302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785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802B70-C313-4515-87A2-53B2ADC52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444" y="1167232"/>
            <a:ext cx="10515600" cy="1325563"/>
          </a:xfrm>
        </p:spPr>
        <p:txBody>
          <a:bodyPr>
            <a:normAutofit/>
          </a:bodyPr>
          <a:lstStyle/>
          <a:p>
            <a:r>
              <a:rPr lang="en-IE" sz="3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Outcomes</a:t>
            </a:r>
          </a:p>
        </p:txBody>
      </p:sp>
      <p:pic>
        <p:nvPicPr>
          <p:cNvPr id="4" name="Graphic 3" descr="User">
            <a:extLst>
              <a:ext uri="{FF2B5EF4-FFF2-40B4-BE49-F238E27FC236}">
                <a16:creationId xmlns:a16="http://schemas.microsoft.com/office/drawing/2014/main" xmlns="" id="{3CDC2CC1-30FE-4CD4-AE93-ABC85FDAD6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621237" y="3433015"/>
            <a:ext cx="3247784" cy="3125914"/>
          </a:xfrm>
          <a:prstGeom prst="rect">
            <a:avLst/>
          </a:prstGeom>
        </p:spPr>
      </p:pic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xmlns="" id="{A04FE574-1806-4334-AF95-6F793A1661AC}"/>
              </a:ext>
            </a:extLst>
          </p:cNvPr>
          <p:cNvSpPr/>
          <p:nvPr/>
        </p:nvSpPr>
        <p:spPr>
          <a:xfrm>
            <a:off x="7589026" y="5956447"/>
            <a:ext cx="1724562" cy="660152"/>
          </a:xfrm>
          <a:prstGeom prst="wedgeRect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Privacy is respected</a:t>
            </a:r>
          </a:p>
        </p:txBody>
      </p: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xmlns="" id="{8E50A63C-3075-4809-9821-85833B8DD6BB}"/>
              </a:ext>
            </a:extLst>
          </p:cNvPr>
          <p:cNvSpPr/>
          <p:nvPr/>
        </p:nvSpPr>
        <p:spPr>
          <a:xfrm>
            <a:off x="7108242" y="3640772"/>
            <a:ext cx="2646070" cy="1751662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Individuals make informed choices  and accept related risks</a:t>
            </a:r>
          </a:p>
        </p:txBody>
      </p:sp>
      <p:sp>
        <p:nvSpPr>
          <p:cNvPr id="17" name="Speech Bubble: Oval 16">
            <a:extLst>
              <a:ext uri="{FF2B5EF4-FFF2-40B4-BE49-F238E27FC236}">
                <a16:creationId xmlns:a16="http://schemas.microsoft.com/office/drawing/2014/main" xmlns="" id="{02F121A2-8A9C-4E48-8101-F4FC53934E5E}"/>
              </a:ext>
            </a:extLst>
          </p:cNvPr>
          <p:cNvSpPr/>
          <p:nvPr/>
        </p:nvSpPr>
        <p:spPr>
          <a:xfrm flipH="1">
            <a:off x="2534490" y="3736091"/>
            <a:ext cx="2386629" cy="1237872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Differences recognised and respected</a:t>
            </a: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xmlns="" id="{65BEDEE4-F318-4517-AAEC-574FAB384C90}"/>
              </a:ext>
            </a:extLst>
          </p:cNvPr>
          <p:cNvSpPr/>
          <p:nvPr/>
        </p:nvSpPr>
        <p:spPr>
          <a:xfrm>
            <a:off x="1682975" y="5268517"/>
            <a:ext cx="2887579" cy="1237872"/>
          </a:xfrm>
          <a:prstGeom prst="wedgeRoundRectCallou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Patients viewed as equal and active partners</a:t>
            </a: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xmlns="" id="{2E8DFA74-E5C8-473E-A97B-D3B19FD521C3}"/>
              </a:ext>
            </a:extLst>
          </p:cNvPr>
          <p:cNvSpPr/>
          <p:nvPr/>
        </p:nvSpPr>
        <p:spPr>
          <a:xfrm>
            <a:off x="2839450" y="2128799"/>
            <a:ext cx="2502568" cy="1244407"/>
          </a:xfrm>
          <a:prstGeom prst="wedgeRect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Individuals are empowered and treated with dignity</a:t>
            </a:r>
          </a:p>
        </p:txBody>
      </p:sp>
      <p:sp>
        <p:nvSpPr>
          <p:cNvPr id="20" name="Speech Bubble: Rectangle 19">
            <a:extLst>
              <a:ext uri="{FF2B5EF4-FFF2-40B4-BE49-F238E27FC236}">
                <a16:creationId xmlns:a16="http://schemas.microsoft.com/office/drawing/2014/main" xmlns="" id="{B0269A0F-8F3C-421A-A283-5E5EEC9C9AD2}"/>
              </a:ext>
            </a:extLst>
          </p:cNvPr>
          <p:cNvSpPr/>
          <p:nvPr/>
        </p:nvSpPr>
        <p:spPr>
          <a:xfrm>
            <a:off x="5643947" y="2160310"/>
            <a:ext cx="2502568" cy="1244407"/>
          </a:xfrm>
          <a:prstGeom prst="wedgeRectCallou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Care and support plans are focused on the long term goal and lifestyle</a:t>
            </a:r>
          </a:p>
        </p:txBody>
      </p:sp>
      <p:sp>
        <p:nvSpPr>
          <p:cNvPr id="21" name="Speech Bubble: Oval 20">
            <a:extLst>
              <a:ext uri="{FF2B5EF4-FFF2-40B4-BE49-F238E27FC236}">
                <a16:creationId xmlns:a16="http://schemas.microsoft.com/office/drawing/2014/main" xmlns="" id="{4DFFA51B-19A4-4FED-910C-72CAB43DC685}"/>
              </a:ext>
            </a:extLst>
          </p:cNvPr>
          <p:cNvSpPr/>
          <p:nvPr/>
        </p:nvSpPr>
        <p:spPr>
          <a:xfrm>
            <a:off x="9827432" y="4338155"/>
            <a:ext cx="2194213" cy="1437000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Positive and solution focused attitude</a:t>
            </a:r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xmlns="" id="{E27E799D-A022-419A-8C08-84423444F56F}"/>
              </a:ext>
            </a:extLst>
          </p:cNvPr>
          <p:cNvSpPr/>
          <p:nvPr/>
        </p:nvSpPr>
        <p:spPr>
          <a:xfrm flipH="1">
            <a:off x="116309" y="2912378"/>
            <a:ext cx="2490161" cy="1751662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Transparent and clear processes</a:t>
            </a:r>
          </a:p>
        </p:txBody>
      </p:sp>
      <p:sp>
        <p:nvSpPr>
          <p:cNvPr id="23" name="Speech Bubble: Rectangle 22">
            <a:extLst>
              <a:ext uri="{FF2B5EF4-FFF2-40B4-BE49-F238E27FC236}">
                <a16:creationId xmlns:a16="http://schemas.microsoft.com/office/drawing/2014/main" xmlns="" id="{6D4F306A-F3D9-41E1-9947-B57F64B4C7FE}"/>
              </a:ext>
            </a:extLst>
          </p:cNvPr>
          <p:cNvSpPr/>
          <p:nvPr/>
        </p:nvSpPr>
        <p:spPr>
          <a:xfrm>
            <a:off x="8743498" y="2304621"/>
            <a:ext cx="2899058" cy="932558"/>
          </a:xfrm>
          <a:prstGeom prst="wedgeRect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Family engagement</a:t>
            </a:r>
          </a:p>
        </p:txBody>
      </p:sp>
    </p:spTree>
    <p:extLst>
      <p:ext uri="{BB962C8B-B14F-4D97-AF65-F5344CB8AC3E}">
        <p14:creationId xmlns:p14="http://schemas.microsoft.com/office/powerpoint/2010/main" val="1394601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F54C5AE-2DCF-4CC5-825C-9BE25AB19A09}"/>
              </a:ext>
            </a:extLst>
          </p:cNvPr>
          <p:cNvSpPr/>
          <p:nvPr/>
        </p:nvSpPr>
        <p:spPr>
          <a:xfrm>
            <a:off x="780008" y="1654680"/>
            <a:ext cx="1051688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2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Session </a:t>
            </a:r>
            <a:r>
              <a:rPr lang="en-IE" sz="32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outcomes?</a:t>
            </a:r>
            <a:endParaRPr lang="en-IE" sz="32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E" sz="3200" b="1" i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IE" sz="3200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What </a:t>
            </a:r>
            <a:r>
              <a:rPr lang="en-IE" sz="3200" b="1" i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can we start doing as </a:t>
            </a:r>
            <a:r>
              <a:rPr lang="en-IE" sz="3200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team to </a:t>
            </a:r>
          </a:p>
          <a:p>
            <a:r>
              <a:rPr lang="en-IE" sz="3200" b="1" i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become </a:t>
            </a:r>
            <a:r>
              <a:rPr lang="en-IE" sz="3200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more </a:t>
            </a:r>
            <a:r>
              <a:rPr lang="en-IE" sz="3200" b="1" i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person-centred</a:t>
            </a:r>
            <a:r>
              <a:rPr lang="en-IE" sz="3200" b="1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6189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xmlns="" id="{0B132445-BA6A-44B0-A3BB-2C2FA0396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8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371475" indent="-142875" eaLnBrk="0" hangingPunct="0">
              <a:defRPr sz="18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marL="571500" indent="-114300" eaLnBrk="0" hangingPunct="0">
              <a:defRPr sz="18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marL="800100" indent="-114300" eaLnBrk="0" hangingPunct="0">
              <a:defRPr sz="18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marL="1028700" indent="-114300" eaLnBrk="0" hangingPunct="0">
              <a:defRPr sz="18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1257300" indent="-114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8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1485900" indent="-114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8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1714500" indent="-114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8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1943100" indent="-1143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8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pPr eaLnBrk="1" hangingPunct="1"/>
            <a:fld id="{53D774E0-044B-4949-8827-25A3C4351019}" type="slidenum">
              <a:rPr lang="en-US" altLang="en-US" sz="1000">
                <a:solidFill>
                  <a:srgbClr val="FFFFFF"/>
                </a:solidFill>
                <a:ea typeface="MS PGothic" panose="020B0600070205080204" pitchFamily="34" charset="-128"/>
              </a:rPr>
              <a:pPr eaLnBrk="1" hangingPunct="1"/>
              <a:t>2</a:t>
            </a:fld>
            <a:endParaRPr lang="en-US" altLang="en-US" sz="1000">
              <a:solidFill>
                <a:srgbClr val="FFFFFF"/>
              </a:solidFill>
              <a:ea typeface="MS PGothic" panose="020B0600070205080204" pitchFamily="34" charset="-128"/>
            </a:endParaRPr>
          </a:p>
        </p:txBody>
      </p:sp>
      <p:sp>
        <p:nvSpPr>
          <p:cNvPr id="58378" name="Rectangle 8">
            <a:extLst>
              <a:ext uri="{FF2B5EF4-FFF2-40B4-BE49-F238E27FC236}">
                <a16:creationId xmlns:a16="http://schemas.microsoft.com/office/drawing/2014/main" xmlns="" id="{DCDFDCB0-E341-4838-942B-651F92C8AF37}"/>
              </a:ext>
            </a:extLst>
          </p:cNvPr>
          <p:cNvSpPr>
            <a:spLocks/>
          </p:cNvSpPr>
          <p:nvPr/>
        </p:nvSpPr>
        <p:spPr bwMode="auto">
          <a:xfrm>
            <a:off x="2209800" y="4868476"/>
            <a:ext cx="10901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742950" indent="-28575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marL="1143000" indent="-22860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marL="1600200" indent="-22860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marL="2057400" indent="-22860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FFFF"/>
                </a:solidFill>
                <a:latin typeface="Helvetica Neue" charset="0"/>
                <a:ea typeface="MS PGothic" panose="020B0600070205080204" pitchFamily="34" charset="-128"/>
                <a:sym typeface="Helvetica Neue" charset="0"/>
              </a:rPr>
              <a:t>Very Good</a:t>
            </a:r>
          </a:p>
        </p:txBody>
      </p:sp>
      <p:sp>
        <p:nvSpPr>
          <p:cNvPr id="58379" name="Rectangle 9">
            <a:extLst>
              <a:ext uri="{FF2B5EF4-FFF2-40B4-BE49-F238E27FC236}">
                <a16:creationId xmlns:a16="http://schemas.microsoft.com/office/drawing/2014/main" xmlns="" id="{A5573D21-1AE8-4605-8990-C45876CB6B95}"/>
              </a:ext>
            </a:extLst>
          </p:cNvPr>
          <p:cNvSpPr>
            <a:spLocks/>
          </p:cNvSpPr>
          <p:nvPr/>
        </p:nvSpPr>
        <p:spPr bwMode="auto">
          <a:xfrm>
            <a:off x="6038057" y="4817676"/>
            <a:ext cx="10131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742950" indent="-28575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marL="1143000" indent="-22860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marL="1600200" indent="-22860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marL="2057400" indent="-228600" eaLnBrk="0" hangingPunct="0"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313A45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FFFF"/>
                </a:solidFill>
                <a:latin typeface="Helvetica Neue" charset="0"/>
                <a:ea typeface="MS PGothic" panose="020B0600070205080204" pitchFamily="34" charset="-128"/>
                <a:sym typeface="Helvetica Neue" charset="0"/>
              </a:rPr>
              <a:t>Very Poor</a:t>
            </a:r>
          </a:p>
        </p:txBody>
      </p:sp>
      <p:pic>
        <p:nvPicPr>
          <p:cNvPr id="2" name="Online Media 1" title="Empathy: The Human Connection to Patient Care">
            <a:hlinkClick r:id="" action="ppaction://media"/>
            <a:extLst>
              <a:ext uri="{FF2B5EF4-FFF2-40B4-BE49-F238E27FC236}">
                <a16:creationId xmlns:a16="http://schemas.microsoft.com/office/drawing/2014/main" xmlns="" id="{ECA4E954-91D4-46BF-9167-33D81951EE98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par>
              <p:cTn id="2"/>
            </p:par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FDE66AA-59CC-4913-AC10-10D3C43577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2364" y="2432093"/>
            <a:ext cx="4441981" cy="27945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213D8C4-71BF-4EC8-9FBC-07E7232072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4900" y="2862186"/>
            <a:ext cx="45720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23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A37A01-EE36-48D2-91FD-17A150255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781" y="1390833"/>
            <a:ext cx="11105376" cy="944403"/>
          </a:xfrm>
        </p:spPr>
        <p:txBody>
          <a:bodyPr>
            <a:normAutofit/>
          </a:bodyPr>
          <a:lstStyle/>
          <a:p>
            <a:r>
              <a:rPr lang="en-IE" sz="3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What is </a:t>
            </a:r>
            <a:r>
              <a:rPr lang="en-IE" sz="3600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person-</a:t>
            </a:r>
            <a:r>
              <a:rPr lang="en-IE" sz="3600" dirty="0" err="1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centredness</a:t>
            </a:r>
            <a:r>
              <a:rPr lang="en-IE" sz="3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2C0A1D-5565-45BE-885D-5EFA7B9C1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779" y="2238682"/>
            <a:ext cx="10515600" cy="4100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“…care that is respectful of and responsive to individual patient preferences, needs and values, ensuring that patient values guide all clinical decisions” </a:t>
            </a:r>
          </a:p>
          <a:p>
            <a:r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Involving users of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health and social services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as equal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partners in planning, developing and monitoring care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Considering the person’s point of view and being respectful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Considering people’s desires, values, family situations and social circumstances</a:t>
            </a:r>
            <a:endParaRPr lang="en-I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6AD571F-616A-401E-B03E-7C93D164A0AD}"/>
              </a:ext>
            </a:extLst>
          </p:cNvPr>
          <p:cNvSpPr/>
          <p:nvPr/>
        </p:nvSpPr>
        <p:spPr>
          <a:xfrm>
            <a:off x="64879" y="6361797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IOM. (2001). </a:t>
            </a:r>
            <a:r>
              <a:rPr lang="en-US" sz="1200" i="1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Crossing the Quality Chasm: A new health system for the  21</a:t>
            </a:r>
            <a:r>
              <a:rPr lang="en-US" sz="1200" i="1" baseline="30000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s</a:t>
            </a:r>
            <a:r>
              <a:rPr lang="en-US" sz="1200" i="1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 century.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Washington, DC: National Academy Press.</a:t>
            </a:r>
          </a:p>
        </p:txBody>
      </p:sp>
    </p:spTree>
    <p:extLst>
      <p:ext uri="{BB962C8B-B14F-4D97-AF65-F5344CB8AC3E}">
        <p14:creationId xmlns:p14="http://schemas.microsoft.com/office/powerpoint/2010/main" val="2859990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9D3B73-8509-477F-920C-133F92FD6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34" y="871909"/>
            <a:ext cx="11032291" cy="1340877"/>
          </a:xfrm>
        </p:spPr>
        <p:txBody>
          <a:bodyPr>
            <a:normAutofit/>
          </a:bodyPr>
          <a:lstStyle/>
          <a:p>
            <a:r>
              <a:rPr lang="en-IE" sz="28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Person-Centredness Principles</a:t>
            </a:r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xmlns="" id="{E5061B7C-05B8-440B-8CEA-6C8E1C262A2B}"/>
              </a:ext>
            </a:extLst>
          </p:cNvPr>
          <p:cNvSpPr/>
          <p:nvPr/>
        </p:nvSpPr>
        <p:spPr>
          <a:xfrm>
            <a:off x="1583269" y="4760475"/>
            <a:ext cx="2060783" cy="1679776"/>
          </a:xfrm>
          <a:prstGeom prst="hexagon">
            <a:avLst/>
          </a:prstGeom>
          <a:solidFill>
            <a:schemeClr val="bg2"/>
          </a:solidFill>
          <a:ln w="2222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Appreciation and respect for unique contribution  people make 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xmlns="" id="{D3AC7FD9-98BB-4D90-91A8-B6648E4E4D96}"/>
              </a:ext>
            </a:extLst>
          </p:cNvPr>
          <p:cNvSpPr/>
          <p:nvPr/>
        </p:nvSpPr>
        <p:spPr>
          <a:xfrm>
            <a:off x="3327403" y="3792410"/>
            <a:ext cx="2060783" cy="1679776"/>
          </a:xfrm>
          <a:prstGeom prst="hexagon">
            <a:avLst/>
          </a:prstGeom>
          <a:solidFill>
            <a:schemeClr val="bg2"/>
          </a:solidFill>
          <a:ln w="2222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Collaboration between person, their family and staff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Hexagon 18">
            <a:extLst>
              <a:ext uri="{FF2B5EF4-FFF2-40B4-BE49-F238E27FC236}">
                <a16:creationId xmlns:a16="http://schemas.microsoft.com/office/drawing/2014/main" xmlns="" id="{13FDCA23-F50C-4D02-9FD7-0D74DFE91911}"/>
              </a:ext>
            </a:extLst>
          </p:cNvPr>
          <p:cNvSpPr/>
          <p:nvPr/>
        </p:nvSpPr>
        <p:spPr>
          <a:xfrm>
            <a:off x="5099669" y="4729477"/>
            <a:ext cx="2060783" cy="1679776"/>
          </a:xfrm>
          <a:prstGeom prst="hexagon">
            <a:avLst/>
          </a:prstGeom>
          <a:solidFill>
            <a:schemeClr val="bg2"/>
          </a:solidFill>
          <a:ln w="2222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Offering personalized health and social care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xmlns="" id="{7EA9853E-0730-4224-ADD6-F5153311964C}"/>
              </a:ext>
            </a:extLst>
          </p:cNvPr>
          <p:cNvSpPr/>
          <p:nvPr/>
        </p:nvSpPr>
        <p:spPr>
          <a:xfrm>
            <a:off x="5088468" y="2844145"/>
            <a:ext cx="2060783" cy="1679776"/>
          </a:xfrm>
          <a:prstGeom prst="hexagon">
            <a:avLst/>
          </a:prstGeom>
          <a:solidFill>
            <a:schemeClr val="bg2"/>
          </a:solidFill>
          <a:ln w="2222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Offering coordinated care, support or treatment 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Hexagon 20">
            <a:extLst>
              <a:ext uri="{FF2B5EF4-FFF2-40B4-BE49-F238E27FC236}">
                <a16:creationId xmlns:a16="http://schemas.microsoft.com/office/drawing/2014/main" xmlns="" id="{5835E32B-17AD-4053-AE3A-310D13ECB5EB}"/>
              </a:ext>
            </a:extLst>
          </p:cNvPr>
          <p:cNvSpPr/>
          <p:nvPr/>
        </p:nvSpPr>
        <p:spPr>
          <a:xfrm>
            <a:off x="1566336" y="2861078"/>
            <a:ext cx="2060783" cy="1679776"/>
          </a:xfrm>
          <a:prstGeom prst="hexagon">
            <a:avLst/>
          </a:prstGeom>
          <a:solidFill>
            <a:schemeClr val="bg2"/>
          </a:solidFill>
          <a:ln w="2222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Change in behavior and mindset supported by a system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Hexagon 21">
            <a:extLst>
              <a:ext uri="{FF2B5EF4-FFF2-40B4-BE49-F238E27FC236}">
                <a16:creationId xmlns:a16="http://schemas.microsoft.com/office/drawing/2014/main" xmlns="" id="{919A45E5-2858-48AF-A903-072E4B8927AA}"/>
              </a:ext>
            </a:extLst>
          </p:cNvPr>
          <p:cNvSpPr/>
          <p:nvPr/>
        </p:nvSpPr>
        <p:spPr>
          <a:xfrm>
            <a:off x="3327401" y="1912811"/>
            <a:ext cx="2060783" cy="1679776"/>
          </a:xfrm>
          <a:prstGeom prst="hexagon">
            <a:avLst/>
          </a:prstGeom>
          <a:solidFill>
            <a:schemeClr val="bg2"/>
          </a:solidFill>
          <a:ln w="2222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Support persons to make informed decisions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Hexagon 22">
            <a:extLst>
              <a:ext uri="{FF2B5EF4-FFF2-40B4-BE49-F238E27FC236}">
                <a16:creationId xmlns:a16="http://schemas.microsoft.com/office/drawing/2014/main" xmlns="" id="{4EA7FE24-EF31-4377-A079-444BDDAC6111}"/>
              </a:ext>
            </a:extLst>
          </p:cNvPr>
          <p:cNvSpPr/>
          <p:nvPr/>
        </p:nvSpPr>
        <p:spPr>
          <a:xfrm>
            <a:off x="6916169" y="3782247"/>
            <a:ext cx="2060783" cy="1679776"/>
          </a:xfrm>
          <a:prstGeom prst="hexagon">
            <a:avLst/>
          </a:prstGeom>
          <a:solidFill>
            <a:schemeClr val="bg2"/>
          </a:solidFill>
          <a:ln w="2222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Hexagon 23">
            <a:extLst>
              <a:ext uri="{FF2B5EF4-FFF2-40B4-BE49-F238E27FC236}">
                <a16:creationId xmlns:a16="http://schemas.microsoft.com/office/drawing/2014/main" xmlns="" id="{4037EE45-7737-4331-A6B5-693931C3F97D}"/>
              </a:ext>
            </a:extLst>
          </p:cNvPr>
          <p:cNvSpPr/>
          <p:nvPr/>
        </p:nvSpPr>
        <p:spPr>
          <a:xfrm>
            <a:off x="6917005" y="1884546"/>
            <a:ext cx="2060783" cy="1679776"/>
          </a:xfrm>
          <a:prstGeom prst="hexagon">
            <a:avLst/>
          </a:prstGeom>
          <a:solidFill>
            <a:schemeClr val="bg2"/>
          </a:solidFill>
          <a:ln w="2222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Person is a partner in their own health care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Hexagon 24">
            <a:extLst>
              <a:ext uri="{FF2B5EF4-FFF2-40B4-BE49-F238E27FC236}">
                <a16:creationId xmlns:a16="http://schemas.microsoft.com/office/drawing/2014/main" xmlns="" id="{F1F089FB-C6EC-4F8A-A1B1-C26069381DBB}"/>
              </a:ext>
            </a:extLst>
          </p:cNvPr>
          <p:cNvSpPr/>
          <p:nvPr/>
        </p:nvSpPr>
        <p:spPr>
          <a:xfrm>
            <a:off x="8744377" y="2816009"/>
            <a:ext cx="2060783" cy="1679776"/>
          </a:xfrm>
          <a:prstGeom prst="hexagon">
            <a:avLst/>
          </a:prstGeom>
          <a:solidFill>
            <a:schemeClr val="bg2"/>
          </a:solidFill>
          <a:ln w="2222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1ECAAFBC-656B-4C9F-9693-8579ACF2A85E}"/>
              </a:ext>
            </a:extLst>
          </p:cNvPr>
          <p:cNvSpPr txBox="1"/>
          <p:nvPr/>
        </p:nvSpPr>
        <p:spPr>
          <a:xfrm>
            <a:off x="8938453" y="3097849"/>
            <a:ext cx="1741005" cy="1214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Affording people dignity, respect and compassion</a:t>
            </a:r>
            <a:endParaRPr lang="en-IE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A374528-3615-4C00-9AE1-EB106E218755}"/>
              </a:ext>
            </a:extLst>
          </p:cNvPr>
          <p:cNvSpPr/>
          <p:nvPr/>
        </p:nvSpPr>
        <p:spPr>
          <a:xfrm>
            <a:off x="6983311" y="4045079"/>
            <a:ext cx="1955141" cy="1214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Supporting people to recognize and build on strengths, preferences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AA3120F-A17F-48FB-8171-1DDB9E12BD64}"/>
              </a:ext>
            </a:extLst>
          </p:cNvPr>
          <p:cNvSpPr/>
          <p:nvPr/>
        </p:nvSpPr>
        <p:spPr>
          <a:xfrm>
            <a:off x="0" y="6554718"/>
            <a:ext cx="9607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200" dirty="0"/>
              <a:t>HSE – QID (2016a). </a:t>
            </a:r>
            <a:r>
              <a:rPr lang="en-US" sz="1200" dirty="0"/>
              <a:t>Person-</a:t>
            </a:r>
            <a:r>
              <a:rPr lang="en-US" sz="1200" dirty="0" err="1"/>
              <a:t>Centred</a:t>
            </a:r>
            <a:r>
              <a:rPr lang="en-US" sz="1200" dirty="0"/>
              <a:t> Principles and Person-</a:t>
            </a:r>
            <a:r>
              <a:rPr lang="en-US" sz="1200" dirty="0" err="1"/>
              <a:t>Centred</a:t>
            </a:r>
            <a:r>
              <a:rPr lang="en-US" sz="1200" dirty="0"/>
              <a:t> Practice Framework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3051171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xmlns="" id="{7F5C4BC4-AB09-4893-BEC9-23D05C58E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34" y="991177"/>
            <a:ext cx="11032291" cy="1340877"/>
          </a:xfrm>
        </p:spPr>
        <p:txBody>
          <a:bodyPr>
            <a:normAutofit/>
          </a:bodyPr>
          <a:lstStyle/>
          <a:p>
            <a:r>
              <a:rPr lang="en-IE" sz="28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Ladder of Engagement and Participation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BECC0419-5D99-496A-82C7-FABA6268B9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7812015"/>
              </p:ext>
            </p:extLst>
          </p:nvPr>
        </p:nvGraphicFramePr>
        <p:xfrm>
          <a:off x="9498343" y="2041448"/>
          <a:ext cx="2282840" cy="4121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E3CAD1C-4BE4-4BBA-9BDC-F0A5F9D9346B}"/>
              </a:ext>
            </a:extLst>
          </p:cNvPr>
          <p:cNvCxnSpPr/>
          <p:nvPr/>
        </p:nvCxnSpPr>
        <p:spPr>
          <a:xfrm>
            <a:off x="309489" y="2912012"/>
            <a:ext cx="8637563" cy="0"/>
          </a:xfrm>
          <a:prstGeom prst="line">
            <a:avLst/>
          </a:prstGeom>
          <a:ln w="73025" cmpd="thickThin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1D1132EA-ACD9-4633-B1DE-500B80556887}"/>
              </a:ext>
            </a:extLst>
          </p:cNvPr>
          <p:cNvCxnSpPr/>
          <p:nvPr/>
        </p:nvCxnSpPr>
        <p:spPr>
          <a:xfrm>
            <a:off x="279009" y="3725594"/>
            <a:ext cx="8637563" cy="0"/>
          </a:xfrm>
          <a:prstGeom prst="line">
            <a:avLst/>
          </a:prstGeom>
          <a:ln w="73025" cmpd="thickThin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8A130326-B7A8-4A42-991C-075F905733AC}"/>
              </a:ext>
            </a:extLst>
          </p:cNvPr>
          <p:cNvCxnSpPr/>
          <p:nvPr/>
        </p:nvCxnSpPr>
        <p:spPr>
          <a:xfrm>
            <a:off x="293073" y="4541518"/>
            <a:ext cx="8637563" cy="0"/>
          </a:xfrm>
          <a:prstGeom prst="line">
            <a:avLst/>
          </a:prstGeom>
          <a:ln w="73025" cmpd="thickThin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929D9880-9694-408A-B25C-1A1BEA6C629E}"/>
              </a:ext>
            </a:extLst>
          </p:cNvPr>
          <p:cNvCxnSpPr/>
          <p:nvPr/>
        </p:nvCxnSpPr>
        <p:spPr>
          <a:xfrm>
            <a:off x="279008" y="5287104"/>
            <a:ext cx="8637563" cy="0"/>
          </a:xfrm>
          <a:prstGeom prst="line">
            <a:avLst/>
          </a:prstGeom>
          <a:ln w="73025" cmpd="thickThin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9A5EBDA7-DE87-466B-A6BF-C6FEA0EC0C98}"/>
              </a:ext>
            </a:extLst>
          </p:cNvPr>
          <p:cNvCxnSpPr/>
          <p:nvPr/>
        </p:nvCxnSpPr>
        <p:spPr>
          <a:xfrm>
            <a:off x="293073" y="6117101"/>
            <a:ext cx="8637563" cy="0"/>
          </a:xfrm>
          <a:prstGeom prst="line">
            <a:avLst/>
          </a:prstGeom>
          <a:ln w="73025" cmpd="thickThin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5C8B8EB-1ACE-428C-9C81-FA666F1F3B60}"/>
              </a:ext>
            </a:extLst>
          </p:cNvPr>
          <p:cNvSpPr txBox="1"/>
          <p:nvPr/>
        </p:nvSpPr>
        <p:spPr>
          <a:xfrm>
            <a:off x="321208" y="2405574"/>
            <a:ext cx="800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Placing decision-making in the hands of the community and individuals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B9D47B0-76FA-4A63-A87C-B0BB57409B44}"/>
              </a:ext>
            </a:extLst>
          </p:cNvPr>
          <p:cNvSpPr txBox="1"/>
          <p:nvPr/>
        </p:nvSpPr>
        <p:spPr>
          <a:xfrm>
            <a:off x="346996" y="3008138"/>
            <a:ext cx="8937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Working in partnership with communities and patients in every aspect of the decision including development of alternatives and identification of the preferred solution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B506CFFE-1B0D-4FD7-81BF-7FE0A97BAD15}"/>
              </a:ext>
            </a:extLst>
          </p:cNvPr>
          <p:cNvSpPr txBox="1"/>
          <p:nvPr/>
        </p:nvSpPr>
        <p:spPr>
          <a:xfrm>
            <a:off x="344652" y="3793588"/>
            <a:ext cx="8937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Working directly with community and patients to ensure concerns and aspirations are constantly understood and considered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27CBFF1F-443F-4603-AEC7-6A2C2CEFD149}"/>
              </a:ext>
            </a:extLst>
          </p:cNvPr>
          <p:cNvSpPr txBox="1"/>
          <p:nvPr/>
        </p:nvSpPr>
        <p:spPr>
          <a:xfrm>
            <a:off x="342304" y="4705646"/>
            <a:ext cx="893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Obtaining community and individual feedback on analysis, alternatives and/or decisions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65C47E68-96E5-4D32-A03C-82F2CCE63C28}"/>
              </a:ext>
            </a:extLst>
          </p:cNvPr>
          <p:cNvSpPr txBox="1"/>
          <p:nvPr/>
        </p:nvSpPr>
        <p:spPr>
          <a:xfrm>
            <a:off x="339961" y="5406684"/>
            <a:ext cx="8937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Providing communities and individuals with balanced and objective information to assist them in understanding problems, alternatives opportunities and solutions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DCC9438B-925F-4E2A-9134-DD7099AA3465}"/>
              </a:ext>
            </a:extLst>
          </p:cNvPr>
          <p:cNvSpPr/>
          <p:nvPr/>
        </p:nvSpPr>
        <p:spPr>
          <a:xfrm>
            <a:off x="11923" y="6639053"/>
            <a:ext cx="9607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E" sz="1200" dirty="0"/>
              <a:t>NHS England. The “Ladder of engagement and Participation”</a:t>
            </a:r>
          </a:p>
        </p:txBody>
      </p:sp>
    </p:spTree>
    <p:extLst>
      <p:ext uri="{BB962C8B-B14F-4D97-AF65-F5344CB8AC3E}">
        <p14:creationId xmlns:p14="http://schemas.microsoft.com/office/powerpoint/2010/main" val="773550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0599FA-B498-440A-B8D8-653A1F980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7" y="-51050"/>
            <a:ext cx="10515600" cy="1325563"/>
          </a:xfrm>
        </p:spPr>
        <p:txBody>
          <a:bodyPr>
            <a:normAutofit/>
          </a:bodyPr>
          <a:lstStyle/>
          <a:p>
            <a:r>
              <a:rPr lang="en-IE" sz="36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Patient Engagement Continuum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8A167B0-915B-437A-950A-B5349519C966}"/>
              </a:ext>
            </a:extLst>
          </p:cNvPr>
          <p:cNvSpPr/>
          <p:nvPr/>
        </p:nvSpPr>
        <p:spPr>
          <a:xfrm>
            <a:off x="2574753" y="1540044"/>
            <a:ext cx="2759244" cy="1074821"/>
          </a:xfrm>
          <a:prstGeom prst="rect">
            <a:avLst/>
          </a:prstGeom>
          <a:solidFill>
            <a:schemeClr val="bg1">
              <a:lumMod val="95000"/>
            </a:schemeClr>
          </a:solidFill>
          <a:ln w="1111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Patients receive information about a diagnosis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83A920A-68B9-4008-BF3D-227560DAF89D}"/>
              </a:ext>
            </a:extLst>
          </p:cNvPr>
          <p:cNvSpPr/>
          <p:nvPr/>
        </p:nvSpPr>
        <p:spPr>
          <a:xfrm>
            <a:off x="2590795" y="2826922"/>
            <a:ext cx="2759244" cy="1074821"/>
          </a:xfrm>
          <a:prstGeom prst="rect">
            <a:avLst/>
          </a:prstGeom>
          <a:solidFill>
            <a:schemeClr val="bg1">
              <a:lumMod val="95000"/>
            </a:schemeClr>
          </a:solidFill>
          <a:ln w="1111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Organization surveys patients about their care experience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7B8D992-E6AB-4E75-BF8D-1BEA3FD6E56D}"/>
              </a:ext>
            </a:extLst>
          </p:cNvPr>
          <p:cNvSpPr/>
          <p:nvPr/>
        </p:nvSpPr>
        <p:spPr>
          <a:xfrm>
            <a:off x="2558711" y="4155902"/>
            <a:ext cx="2759244" cy="1074821"/>
          </a:xfrm>
          <a:prstGeom prst="rect">
            <a:avLst/>
          </a:prstGeom>
          <a:solidFill>
            <a:schemeClr val="bg1">
              <a:lumMod val="95000"/>
            </a:schemeClr>
          </a:solidFill>
          <a:ln w="1111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Public Agency conducts focus groups with patients to ask their opinion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56A75BC-0EA3-4AB4-9DE2-26ED7D6B91F7}"/>
              </a:ext>
            </a:extLst>
          </p:cNvPr>
          <p:cNvSpPr/>
          <p:nvPr/>
        </p:nvSpPr>
        <p:spPr>
          <a:xfrm>
            <a:off x="5863385" y="1540044"/>
            <a:ext cx="2759244" cy="1074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111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Patients are asked about their preference in treatment plans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9B92C5B-9441-47D7-80DF-AE9CF56BF961}"/>
              </a:ext>
            </a:extLst>
          </p:cNvPr>
          <p:cNvSpPr/>
          <p:nvPr/>
        </p:nvSpPr>
        <p:spPr>
          <a:xfrm>
            <a:off x="5863385" y="2836069"/>
            <a:ext cx="2759244" cy="1074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111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Hospitals involve patients as advisors or advisory council members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7AFA7F3-C4FD-488E-B710-63A6893A22A8}"/>
              </a:ext>
            </a:extLst>
          </p:cNvPr>
          <p:cNvSpPr/>
          <p:nvPr/>
        </p:nvSpPr>
        <p:spPr>
          <a:xfrm>
            <a:off x="5863385" y="4155903"/>
            <a:ext cx="2759244" cy="1074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111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Patient recommendations about research priorities used by public agency to make funding decisions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BF2B629-D940-45B2-8F8D-FFB627A87A2E}"/>
              </a:ext>
            </a:extLst>
          </p:cNvPr>
          <p:cNvSpPr/>
          <p:nvPr/>
        </p:nvSpPr>
        <p:spPr>
          <a:xfrm>
            <a:off x="9224206" y="1509713"/>
            <a:ext cx="2759244" cy="10748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111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Treatment decisions based on patient preferences, medical evidence &amp; clinical judgement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A55B471-9F46-4ABF-8417-23AEAFBBACA9}"/>
              </a:ext>
            </a:extLst>
          </p:cNvPr>
          <p:cNvSpPr/>
          <p:nvPr/>
        </p:nvSpPr>
        <p:spPr>
          <a:xfrm>
            <a:off x="9224202" y="2861008"/>
            <a:ext cx="2759244" cy="10748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111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Patients Co-lead hospital  safety and quality improvement committees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77F423E-4663-401D-8088-838449DECE92}"/>
              </a:ext>
            </a:extLst>
          </p:cNvPr>
          <p:cNvSpPr/>
          <p:nvPr/>
        </p:nvSpPr>
        <p:spPr>
          <a:xfrm>
            <a:off x="9224203" y="4186992"/>
            <a:ext cx="2743202" cy="10437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111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Patient representation on committee that decides how to allocate resources to health programmes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0591C987-B281-46E5-AFA9-C8D23512E868}"/>
              </a:ext>
            </a:extLst>
          </p:cNvPr>
          <p:cNvSpPr/>
          <p:nvPr/>
        </p:nvSpPr>
        <p:spPr>
          <a:xfrm>
            <a:off x="156407" y="1509713"/>
            <a:ext cx="1704477" cy="1074821"/>
          </a:xfrm>
          <a:prstGeom prst="rect">
            <a:avLst/>
          </a:prstGeom>
          <a:solidFill>
            <a:schemeClr val="bg1"/>
          </a:solidFill>
          <a:ln w="11112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Direct Care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D80EE6A-E6E6-466B-B65D-FF2D87BDEFA9}"/>
              </a:ext>
            </a:extLst>
          </p:cNvPr>
          <p:cNvSpPr/>
          <p:nvPr/>
        </p:nvSpPr>
        <p:spPr>
          <a:xfrm>
            <a:off x="156406" y="2861008"/>
            <a:ext cx="1704477" cy="1074821"/>
          </a:xfrm>
          <a:prstGeom prst="rect">
            <a:avLst/>
          </a:prstGeom>
          <a:solidFill>
            <a:schemeClr val="bg1"/>
          </a:solidFill>
          <a:ln w="11112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Organizational design &amp; governance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AC569C6-396D-4FD5-B086-C9DC1B710E46}"/>
              </a:ext>
            </a:extLst>
          </p:cNvPr>
          <p:cNvSpPr/>
          <p:nvPr/>
        </p:nvSpPr>
        <p:spPr>
          <a:xfrm>
            <a:off x="156405" y="4191618"/>
            <a:ext cx="1704477" cy="1074821"/>
          </a:xfrm>
          <a:prstGeom prst="rect">
            <a:avLst/>
          </a:prstGeom>
          <a:solidFill>
            <a:schemeClr val="bg1"/>
          </a:solidFill>
          <a:ln w="11112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Policy Making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3E3D5E4-2084-4C5C-9FC8-ADAFBF42C86F}"/>
              </a:ext>
            </a:extLst>
          </p:cNvPr>
          <p:cNvSpPr txBox="1"/>
          <p:nvPr/>
        </p:nvSpPr>
        <p:spPr>
          <a:xfrm>
            <a:off x="-20048" y="907120"/>
            <a:ext cx="2265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Levels of Engagement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E421578-E5D4-4F03-8563-6C51BE243B22}"/>
              </a:ext>
            </a:extLst>
          </p:cNvPr>
          <p:cNvSpPr txBox="1"/>
          <p:nvPr/>
        </p:nvSpPr>
        <p:spPr>
          <a:xfrm>
            <a:off x="3308687" y="899100"/>
            <a:ext cx="1423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Consultation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9E908B11-0567-406D-80A9-C6B94EDD4826}"/>
              </a:ext>
            </a:extLst>
          </p:cNvPr>
          <p:cNvSpPr txBox="1"/>
          <p:nvPr/>
        </p:nvSpPr>
        <p:spPr>
          <a:xfrm>
            <a:off x="6396791" y="907122"/>
            <a:ext cx="1423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Involvement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1816ECE-3835-4FA1-AA6A-84E97AC5668D}"/>
              </a:ext>
            </a:extLst>
          </p:cNvPr>
          <p:cNvSpPr txBox="1"/>
          <p:nvPr/>
        </p:nvSpPr>
        <p:spPr>
          <a:xfrm>
            <a:off x="8979566" y="903379"/>
            <a:ext cx="3308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Partnership&amp; Shared Leadership</a:t>
            </a:r>
          </a:p>
        </p:txBody>
      </p:sp>
      <p:sp>
        <p:nvSpPr>
          <p:cNvPr id="25" name="Arrow: Pentagon 24">
            <a:extLst>
              <a:ext uri="{FF2B5EF4-FFF2-40B4-BE49-F238E27FC236}">
                <a16:creationId xmlns:a16="http://schemas.microsoft.com/office/drawing/2014/main" xmlns="" id="{07148E82-9AC6-4DE2-BF36-6609CFBD1BAC}"/>
              </a:ext>
            </a:extLst>
          </p:cNvPr>
          <p:cNvSpPr/>
          <p:nvPr/>
        </p:nvSpPr>
        <p:spPr>
          <a:xfrm>
            <a:off x="5434261" y="1971425"/>
            <a:ext cx="380998" cy="226346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Arrow: Pentagon 25">
            <a:extLst>
              <a:ext uri="{FF2B5EF4-FFF2-40B4-BE49-F238E27FC236}">
                <a16:creationId xmlns:a16="http://schemas.microsoft.com/office/drawing/2014/main" xmlns="" id="{58CB71B4-6804-4D43-855C-63D362A8CD7A}"/>
              </a:ext>
            </a:extLst>
          </p:cNvPr>
          <p:cNvSpPr/>
          <p:nvPr/>
        </p:nvSpPr>
        <p:spPr>
          <a:xfrm>
            <a:off x="5442283" y="3278856"/>
            <a:ext cx="380998" cy="226346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Arrow: Pentagon 26">
            <a:extLst>
              <a:ext uri="{FF2B5EF4-FFF2-40B4-BE49-F238E27FC236}">
                <a16:creationId xmlns:a16="http://schemas.microsoft.com/office/drawing/2014/main" xmlns="" id="{1383E0CF-3E14-4008-8FBA-46AA77AB0E7A}"/>
              </a:ext>
            </a:extLst>
          </p:cNvPr>
          <p:cNvSpPr/>
          <p:nvPr/>
        </p:nvSpPr>
        <p:spPr>
          <a:xfrm>
            <a:off x="5420220" y="4560467"/>
            <a:ext cx="380998" cy="226346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Arrow: Pentagon 27">
            <a:extLst>
              <a:ext uri="{FF2B5EF4-FFF2-40B4-BE49-F238E27FC236}">
                <a16:creationId xmlns:a16="http://schemas.microsoft.com/office/drawing/2014/main" xmlns="" id="{867E76DC-7494-4E26-B239-5FC92F1B148F}"/>
              </a:ext>
            </a:extLst>
          </p:cNvPr>
          <p:cNvSpPr/>
          <p:nvPr/>
        </p:nvSpPr>
        <p:spPr>
          <a:xfrm>
            <a:off x="8765002" y="1947422"/>
            <a:ext cx="380998" cy="226346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Arrow: Pentagon 28">
            <a:extLst>
              <a:ext uri="{FF2B5EF4-FFF2-40B4-BE49-F238E27FC236}">
                <a16:creationId xmlns:a16="http://schemas.microsoft.com/office/drawing/2014/main" xmlns="" id="{B8273B2B-BC78-4DE5-9DCD-CC1752F385BC}"/>
              </a:ext>
            </a:extLst>
          </p:cNvPr>
          <p:cNvSpPr/>
          <p:nvPr/>
        </p:nvSpPr>
        <p:spPr>
          <a:xfrm>
            <a:off x="8756983" y="3251159"/>
            <a:ext cx="380998" cy="226346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Arrow: Pentagon 29">
            <a:extLst>
              <a:ext uri="{FF2B5EF4-FFF2-40B4-BE49-F238E27FC236}">
                <a16:creationId xmlns:a16="http://schemas.microsoft.com/office/drawing/2014/main" xmlns="" id="{54F02F9F-7FE4-47DF-92EF-7B546588BC21}"/>
              </a:ext>
            </a:extLst>
          </p:cNvPr>
          <p:cNvSpPr/>
          <p:nvPr/>
        </p:nvSpPr>
        <p:spPr>
          <a:xfrm>
            <a:off x="8765001" y="4615855"/>
            <a:ext cx="380998" cy="226346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EAAF2AD3-D2B5-4E9F-B784-44B6F328C93C}"/>
              </a:ext>
            </a:extLst>
          </p:cNvPr>
          <p:cNvSpPr/>
          <p:nvPr/>
        </p:nvSpPr>
        <p:spPr>
          <a:xfrm>
            <a:off x="2542670" y="5432945"/>
            <a:ext cx="9424735" cy="1043733"/>
          </a:xfrm>
          <a:prstGeom prst="rect">
            <a:avLst/>
          </a:prstGeom>
          <a:solidFill>
            <a:schemeClr val="bg1"/>
          </a:solidFill>
          <a:ln w="1111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1400" dirty="0">
                <a:solidFill>
                  <a:schemeClr val="tx1"/>
                </a:solidFill>
              </a:rPr>
              <a:t>Factors Influencing engagement:</a:t>
            </a:r>
          </a:p>
          <a:p>
            <a:r>
              <a:rPr lang="en-IE" sz="1400" dirty="0">
                <a:solidFill>
                  <a:schemeClr val="tx1"/>
                </a:solidFill>
              </a:rPr>
              <a:t>Patient: (beliefs, culture, health literacy, education)</a:t>
            </a:r>
          </a:p>
          <a:p>
            <a:r>
              <a:rPr lang="en-IE" sz="1400" dirty="0">
                <a:solidFill>
                  <a:schemeClr val="tx1"/>
                </a:solidFill>
              </a:rPr>
              <a:t>Organization: (policies, Culture, procedures)</a:t>
            </a:r>
          </a:p>
          <a:p>
            <a:r>
              <a:rPr lang="en-IE" sz="1400" dirty="0">
                <a:solidFill>
                  <a:schemeClr val="tx1"/>
                </a:solidFill>
              </a:rPr>
              <a:t>Society: (Social norms, regulations, policy)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0EEB14F9-ED16-450D-8B83-9C292A4B00D3}"/>
              </a:ext>
            </a:extLst>
          </p:cNvPr>
          <p:cNvSpPr/>
          <p:nvPr/>
        </p:nvSpPr>
        <p:spPr>
          <a:xfrm>
            <a:off x="-20049" y="6483864"/>
            <a:ext cx="123082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000" dirty="0"/>
              <a:t>European Respiratory Society. Commentary on "Engagement as an Element of Safe Inpatient Psychiatric Environments": Engagement Is Psychiatric-Mental Health Nursing - Scientific Figure on ResearchGate. Available from: https://www.researchgate.net/A-multidimensional-framework-for-patient-and-family-engagement-in-health-and-health-care_fig1_279990712</a:t>
            </a:r>
          </a:p>
        </p:txBody>
      </p:sp>
    </p:spTree>
    <p:extLst>
      <p:ext uri="{BB962C8B-B14F-4D97-AF65-F5344CB8AC3E}">
        <p14:creationId xmlns:p14="http://schemas.microsoft.com/office/powerpoint/2010/main" val="268174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61462394-204C-47F8-A70A-A74B344E2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755" y="2415620"/>
            <a:ext cx="4348707" cy="360898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081EEFF6-9842-4628-A921-742EFAAF7991}"/>
              </a:ext>
            </a:extLst>
          </p:cNvPr>
          <p:cNvSpPr txBox="1">
            <a:spLocks/>
          </p:cNvSpPr>
          <p:nvPr/>
        </p:nvSpPr>
        <p:spPr>
          <a:xfrm>
            <a:off x="399755" y="1116568"/>
            <a:ext cx="105156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2800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Partnership &amp; Shared Leadership</a:t>
            </a: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xmlns="" id="{91FF8FFE-24CE-41ED-963A-E502EC29C334}"/>
              </a:ext>
            </a:extLst>
          </p:cNvPr>
          <p:cNvSpPr/>
          <p:nvPr/>
        </p:nvSpPr>
        <p:spPr>
          <a:xfrm>
            <a:off x="8469797" y="1357410"/>
            <a:ext cx="3497609" cy="4431323"/>
          </a:xfrm>
          <a:prstGeom prst="triangle">
            <a:avLst/>
          </a:prstGeom>
          <a:solidFill>
            <a:srgbClr val="92D05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Partnership &amp; Shared Leadership</a:t>
            </a: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xmlns="" id="{E3C1F871-1858-4350-9E66-E4113071447C}"/>
              </a:ext>
            </a:extLst>
          </p:cNvPr>
          <p:cNvSpPr/>
          <p:nvPr/>
        </p:nvSpPr>
        <p:spPr>
          <a:xfrm>
            <a:off x="6448924" y="2679525"/>
            <a:ext cx="2887580" cy="3608982"/>
          </a:xfrm>
          <a:prstGeom prst="triangle">
            <a:avLst/>
          </a:prstGeom>
          <a:solidFill>
            <a:schemeClr val="accent5">
              <a:lumMod val="60000"/>
              <a:lumOff val="40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Involvement</a:t>
            </a: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xmlns="" id="{47716B28-2D0A-4A43-BD61-CB7EB2B580CB}"/>
              </a:ext>
            </a:extLst>
          </p:cNvPr>
          <p:cNvSpPr/>
          <p:nvPr/>
        </p:nvSpPr>
        <p:spPr>
          <a:xfrm>
            <a:off x="4156293" y="3881202"/>
            <a:ext cx="2887579" cy="2736168"/>
          </a:xfrm>
          <a:prstGeom prst="triangle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Consultation</a:t>
            </a:r>
          </a:p>
        </p:txBody>
      </p:sp>
    </p:spTree>
    <p:extLst>
      <p:ext uri="{BB962C8B-B14F-4D97-AF65-F5344CB8AC3E}">
        <p14:creationId xmlns:p14="http://schemas.microsoft.com/office/powerpoint/2010/main" val="79668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C7AE40-8098-48EE-B3D7-B6C5C68A7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623" y="1200450"/>
            <a:ext cx="11315481" cy="1325563"/>
          </a:xfrm>
        </p:spPr>
        <p:txBody>
          <a:bodyPr>
            <a:normAutofit/>
          </a:bodyPr>
          <a:lstStyle/>
          <a:p>
            <a:r>
              <a:rPr lang="en-IE" sz="3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Irish Context: Patient Experience Survey 2017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xmlns="" id="{DD2D3D6D-26B4-463B-91F8-CF913A5DA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300" y="3323237"/>
            <a:ext cx="1324587" cy="1183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2925556-6425-4D80-81FE-8D5F0E9CE009}"/>
              </a:ext>
            </a:extLst>
          </p:cNvPr>
          <p:cNvSpPr txBox="1"/>
          <p:nvPr/>
        </p:nvSpPr>
        <p:spPr>
          <a:xfrm>
            <a:off x="358599" y="4605602"/>
            <a:ext cx="2294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latin typeface="Cambria" panose="02040503050406030204" pitchFamily="18" charset="0"/>
                <a:ea typeface="Cambria" panose="02040503050406030204" pitchFamily="18" charset="0"/>
              </a:rPr>
              <a:t>Hospital Admission</a:t>
            </a:r>
          </a:p>
        </p:txBody>
      </p:sp>
      <p:pic>
        <p:nvPicPr>
          <p:cNvPr id="3078" name="Picture 6" descr="Image result for hospital  admission  logo">
            <a:extLst>
              <a:ext uri="{FF2B5EF4-FFF2-40B4-BE49-F238E27FC236}">
                <a16:creationId xmlns:a16="http://schemas.microsoft.com/office/drawing/2014/main" xmlns="" id="{5DC88625-BBDD-4698-A76C-85104A16A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13" y="3243379"/>
            <a:ext cx="1343526" cy="134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48CF23E-DCE4-4DF2-BE10-25A66DAEBA5B}"/>
              </a:ext>
            </a:extLst>
          </p:cNvPr>
          <p:cNvSpPr txBox="1"/>
          <p:nvPr/>
        </p:nvSpPr>
        <p:spPr>
          <a:xfrm>
            <a:off x="3246303" y="4605602"/>
            <a:ext cx="2294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latin typeface="Cambria" panose="02040503050406030204" pitchFamily="18" charset="0"/>
                <a:ea typeface="Cambria" panose="02040503050406030204" pitchFamily="18" charset="0"/>
              </a:rPr>
              <a:t>Care on the Ward</a:t>
            </a:r>
          </a:p>
        </p:txBody>
      </p:sp>
      <p:pic>
        <p:nvPicPr>
          <p:cNvPr id="3084" name="Picture 12" descr="Image result for medical tablets logo">
            <a:extLst>
              <a:ext uri="{FF2B5EF4-FFF2-40B4-BE49-F238E27FC236}">
                <a16:creationId xmlns:a16="http://schemas.microsoft.com/office/drawing/2014/main" xmlns="" id="{633D2236-F2D7-4943-A713-3F7A73B2D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385" y="3291505"/>
            <a:ext cx="1240136" cy="124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B0EAE7D7-DE6B-4048-84AD-F6A65CFC975C}"/>
              </a:ext>
            </a:extLst>
          </p:cNvPr>
          <p:cNvSpPr/>
          <p:nvPr/>
        </p:nvSpPr>
        <p:spPr>
          <a:xfrm>
            <a:off x="3823816" y="4611851"/>
            <a:ext cx="68900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b="1" dirty="0">
                <a:latin typeface="Cambria" panose="02040503050406030204" pitchFamily="18" charset="0"/>
                <a:ea typeface="Cambria" panose="02040503050406030204" pitchFamily="18" charset="0"/>
              </a:rPr>
              <a:t>Examinations, Diagnosis &amp;</a:t>
            </a:r>
          </a:p>
          <a:p>
            <a:pPr algn="ctr"/>
            <a:r>
              <a:rPr lang="en-IE" b="1" dirty="0">
                <a:latin typeface="Cambria" panose="02040503050406030204" pitchFamily="18" charset="0"/>
                <a:ea typeface="Cambria" panose="02040503050406030204" pitchFamily="18" charset="0"/>
              </a:rPr>
              <a:t>treatment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40BC2F4-7945-47C0-A9E7-BC4B71A70CAD}"/>
              </a:ext>
            </a:extLst>
          </p:cNvPr>
          <p:cNvSpPr/>
          <p:nvPr/>
        </p:nvSpPr>
        <p:spPr>
          <a:xfrm>
            <a:off x="9304919" y="4638056"/>
            <a:ext cx="2523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b="1" dirty="0">
                <a:latin typeface="Cambria" panose="02040503050406030204" pitchFamily="18" charset="0"/>
                <a:ea typeface="Cambria" panose="02040503050406030204" pitchFamily="18" charset="0"/>
              </a:rPr>
              <a:t>Discharge or Transfer</a:t>
            </a:r>
          </a:p>
        </p:txBody>
      </p:sp>
      <p:pic>
        <p:nvPicPr>
          <p:cNvPr id="3086" name="Picture 14" descr="Image result for patient discharge logo">
            <a:extLst>
              <a:ext uri="{FF2B5EF4-FFF2-40B4-BE49-F238E27FC236}">
                <a16:creationId xmlns:a16="http://schemas.microsoft.com/office/drawing/2014/main" xmlns="" id="{5C6A807B-2C2C-416A-B9BF-B10523CC8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5889" y="2809851"/>
            <a:ext cx="2460117" cy="248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FEA2168-D920-4CB9-BEC4-D0575616C647}"/>
              </a:ext>
            </a:extLst>
          </p:cNvPr>
          <p:cNvSpPr/>
          <p:nvPr/>
        </p:nvSpPr>
        <p:spPr>
          <a:xfrm>
            <a:off x="524871" y="5025747"/>
            <a:ext cx="18356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ambria" panose="02040503050406030204" pitchFamily="18" charset="0"/>
                <a:ea typeface="Cambria" panose="02040503050406030204" pitchFamily="18" charset="0"/>
              </a:rPr>
              <a:t>Waiting time for </a:t>
            </a:r>
          </a:p>
          <a:p>
            <a:pPr algn="ctr"/>
            <a:r>
              <a:rPr lang="en-IE" dirty="0">
                <a:latin typeface="Cambria" panose="02040503050406030204" pitchFamily="18" charset="0"/>
                <a:ea typeface="Cambria" panose="02040503050406030204" pitchFamily="18" charset="0"/>
              </a:rPr>
              <a:t>admission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0D5D198-F43F-4C94-A1D5-A268373B9FC4}"/>
              </a:ext>
            </a:extLst>
          </p:cNvPr>
          <p:cNvSpPr/>
          <p:nvPr/>
        </p:nvSpPr>
        <p:spPr>
          <a:xfrm>
            <a:off x="3463539" y="5034711"/>
            <a:ext cx="1547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ambria" panose="02040503050406030204" pitchFamily="18" charset="0"/>
                <a:ea typeface="Cambria" panose="02040503050406030204" pitchFamily="18" charset="0"/>
              </a:rPr>
              <a:t>Hospital Food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B54B104-CD06-48F0-AB66-7726EBAA3F4A}"/>
              </a:ext>
            </a:extLst>
          </p:cNvPr>
          <p:cNvSpPr/>
          <p:nvPr/>
        </p:nvSpPr>
        <p:spPr>
          <a:xfrm>
            <a:off x="5853449" y="5131542"/>
            <a:ext cx="28141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Time to discuss care and </a:t>
            </a:r>
          </a:p>
          <a:p>
            <a:pPr algn="ctr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treatment with a doctor</a:t>
            </a:r>
            <a:endParaRPr lang="en-I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F8F1C877-4B33-46E6-BCFD-00E6C6ED4F69}"/>
              </a:ext>
            </a:extLst>
          </p:cNvPr>
          <p:cNvSpPr/>
          <p:nvPr/>
        </p:nvSpPr>
        <p:spPr>
          <a:xfrm>
            <a:off x="9352051" y="5098051"/>
            <a:ext cx="25239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Educating patients about medication side effects</a:t>
            </a:r>
            <a:endParaRPr lang="en-I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6382865E-14C0-4772-819C-F389984EEEC1}"/>
              </a:ext>
            </a:extLst>
          </p:cNvPr>
          <p:cNvCxnSpPr>
            <a:cxnSpLocks/>
          </p:cNvCxnSpPr>
          <p:nvPr/>
        </p:nvCxnSpPr>
        <p:spPr>
          <a:xfrm>
            <a:off x="2015071" y="3915142"/>
            <a:ext cx="1548061" cy="0"/>
          </a:xfrm>
          <a:prstGeom prst="line">
            <a:avLst/>
          </a:prstGeom>
          <a:ln w="79375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D2F3FA4F-17F8-4262-9381-55CF5CECAD8E}"/>
              </a:ext>
            </a:extLst>
          </p:cNvPr>
          <p:cNvCxnSpPr>
            <a:cxnSpLocks/>
          </p:cNvCxnSpPr>
          <p:nvPr/>
        </p:nvCxnSpPr>
        <p:spPr>
          <a:xfrm>
            <a:off x="4990883" y="3923164"/>
            <a:ext cx="1548061" cy="0"/>
          </a:xfrm>
          <a:prstGeom prst="line">
            <a:avLst/>
          </a:prstGeom>
          <a:ln w="79375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4DE2DE78-BD94-4479-9C74-F49991EAC885}"/>
              </a:ext>
            </a:extLst>
          </p:cNvPr>
          <p:cNvCxnSpPr>
            <a:cxnSpLocks/>
          </p:cNvCxnSpPr>
          <p:nvPr/>
        </p:nvCxnSpPr>
        <p:spPr>
          <a:xfrm>
            <a:off x="8006791" y="3907122"/>
            <a:ext cx="1471870" cy="16042"/>
          </a:xfrm>
          <a:prstGeom prst="line">
            <a:avLst/>
          </a:prstGeom>
          <a:ln w="79375">
            <a:solidFill>
              <a:schemeClr val="accent1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A7A425BE-9410-490C-88A5-5EFCBECB5BDB}"/>
              </a:ext>
            </a:extLst>
          </p:cNvPr>
          <p:cNvSpPr txBox="1"/>
          <p:nvPr/>
        </p:nvSpPr>
        <p:spPr>
          <a:xfrm>
            <a:off x="186707" y="2344725"/>
            <a:ext cx="5941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Lowest Rated Areas</a:t>
            </a:r>
          </a:p>
        </p:txBody>
      </p:sp>
    </p:spTree>
    <p:extLst>
      <p:ext uri="{BB962C8B-B14F-4D97-AF65-F5344CB8AC3E}">
        <p14:creationId xmlns:p14="http://schemas.microsoft.com/office/powerpoint/2010/main" val="302486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5551</TotalTime>
  <Words>678</Words>
  <Application>Microsoft Office PowerPoint</Application>
  <PresentationFormat>Widescreen</PresentationFormat>
  <Paragraphs>114</Paragraphs>
  <Slides>17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MS PGothic</vt:lpstr>
      <vt:lpstr>Arial</vt:lpstr>
      <vt:lpstr>Calibri</vt:lpstr>
      <vt:lpstr>Calibri Light</vt:lpstr>
      <vt:lpstr>Cambria</vt:lpstr>
      <vt:lpstr>Helvetica Neue</vt:lpstr>
      <vt:lpstr>Helvetica Neue Light</vt:lpstr>
      <vt:lpstr>ヒラギノ角ゴ ProN W3</vt:lpstr>
      <vt:lpstr>Office Theme</vt:lpstr>
      <vt:lpstr>1_Office Theme</vt:lpstr>
      <vt:lpstr>PowerPoint Presentation</vt:lpstr>
      <vt:lpstr>PowerPoint Presentation</vt:lpstr>
      <vt:lpstr>PowerPoint Presentation</vt:lpstr>
      <vt:lpstr>What is person-centredness? </vt:lpstr>
      <vt:lpstr>Person-Centredness Principles</vt:lpstr>
      <vt:lpstr>The Ladder of Engagement and Participation</vt:lpstr>
      <vt:lpstr>Patient Engagement Continuum</vt:lpstr>
      <vt:lpstr>PowerPoint Presentation</vt:lpstr>
      <vt:lpstr>The Irish Context: Patient Experience Survey 2017</vt:lpstr>
      <vt:lpstr>Improving the Patient Experience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Outcomes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zuneera Khurshid</dc:creator>
  <cp:lastModifiedBy>User</cp:lastModifiedBy>
  <cp:revision>76</cp:revision>
  <dcterms:created xsi:type="dcterms:W3CDTF">2018-11-11T21:50:52Z</dcterms:created>
  <dcterms:modified xsi:type="dcterms:W3CDTF">2019-09-20T11:26:19Z</dcterms:modified>
</cp:coreProperties>
</file>